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5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C3C0D-D370-4058-8054-10A09D7952BD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513AC-CEE9-450A-84C5-71C70AFEE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4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9E5F0-15BC-4B0A-B1DA-C02110D50DF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513AC-CEE9-450A-84C5-71C70AFEE86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tendo.com/systemsclassic?type=n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Sejarah Game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Dari </a:t>
            </a:r>
            <a:r>
              <a:rPr lang="en-US" dirty="0" err="1" smtClean="0"/>
              <a:t>tahun</a:t>
            </a:r>
            <a:r>
              <a:rPr lang="en-US" dirty="0" smtClean="0"/>
              <a:t> 1889 - 2006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1966-1967 - The Brown Box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974336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mic Sans MS" pitchFamily="66" charset="0"/>
              </a:rPr>
              <a:t>Kontraktor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pertahanan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Baer Associates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mempekerjakan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Ralph Sanders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menciptakan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video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ditampilkan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layar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televisi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sendiri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terdiri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dua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titik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berkejaran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niat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mengembangkan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teknologi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sarana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pelatihan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militer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pemerintah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terus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mendanai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proyek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label top secret </a:t>
            </a:r>
            <a:r>
              <a:rPr lang="en-US" dirty="0" err="1" smtClean="0">
                <a:latin typeface="Comic Sans MS" pitchFamily="66" charset="0"/>
              </a:rPr>
              <a:t>Proyek</a:t>
            </a:r>
            <a:r>
              <a:rPr lang="en-US" dirty="0" smtClean="0">
                <a:latin typeface="Comic Sans MS" pitchFamily="66" charset="0"/>
              </a:rPr>
              <a:t> The Brown Box. Baer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timnya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juga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menciptakan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tenis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Brown Box.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447800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4267200"/>
            <a:ext cx="407019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1969 – Online Game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648200" cy="5126736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Comic Sans MS" pitchFamily="66" charset="0"/>
              </a:rPr>
              <a:t>Rick </a:t>
            </a:r>
            <a:r>
              <a:rPr lang="en-US" b="1" dirty="0" err="1" smtClean="0">
                <a:latin typeface="Comic Sans MS" pitchFamily="66" charset="0"/>
              </a:rPr>
              <a:t>Blomme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menciptakan</a:t>
            </a:r>
            <a:r>
              <a:rPr lang="en-US" dirty="0" smtClean="0">
                <a:latin typeface="Comic Sans MS" pitchFamily="66" charset="0"/>
              </a:rPr>
              <a:t> program game online </a:t>
            </a:r>
            <a:r>
              <a:rPr lang="en-US" dirty="0" err="1" smtClean="0">
                <a:latin typeface="Comic Sans MS" pitchFamily="66" charset="0"/>
              </a:rPr>
              <a:t>Spacewar</a:t>
            </a:r>
            <a:r>
              <a:rPr lang="en-US" dirty="0" smtClean="0">
                <a:latin typeface="Comic Sans MS" pitchFamily="66" charset="0"/>
              </a:rPr>
              <a:t> ( 2 player)!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PLATO,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sharing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umum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kali yang </a:t>
            </a:r>
            <a:r>
              <a:rPr lang="en-US" dirty="0" err="1" smtClean="0">
                <a:latin typeface="Comic Sans MS" pitchFamily="66" charset="0"/>
              </a:rPr>
              <a:t>menjadi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kakek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jaringan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internet. </a:t>
            </a:r>
            <a:r>
              <a:rPr lang="en-US" dirty="0" err="1" smtClean="0">
                <a:latin typeface="Comic Sans MS" pitchFamily="66" charset="0"/>
              </a:rPr>
              <a:t>melalui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PLATO </a:t>
            </a:r>
            <a:r>
              <a:rPr lang="en-US" dirty="0" err="1" smtClean="0">
                <a:latin typeface="Comic Sans MS" pitchFamily="66" charset="0"/>
              </a:rPr>
              <a:t>dua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bersaing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Spacewar</a:t>
            </a:r>
            <a:r>
              <a:rPr lang="en-US" dirty="0" smtClean="0">
                <a:latin typeface="Comic Sans MS" pitchFamily="66" charset="0"/>
              </a:rPr>
              <a:t>!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terpisah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295400"/>
            <a:ext cx="37719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1971 - The Golden Age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495800" cy="51267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Computer Space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Galaxy Game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video game arcade coin-op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pernah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dibuat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Hanya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selang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dua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bulan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keduanya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berdasarkan</a:t>
            </a:r>
            <a:r>
              <a:rPr lang="en-US" dirty="0" smtClean="0">
                <a:latin typeface="Comic Sans MS" pitchFamily="66" charset="0"/>
              </a:rPr>
              <a:t> computer game  PDP </a:t>
            </a:r>
            <a:r>
              <a:rPr lang="en-US" dirty="0" err="1" smtClean="0">
                <a:latin typeface="Comic Sans MS" pitchFamily="66" charset="0"/>
              </a:rPr>
              <a:t>Spacewars</a:t>
            </a:r>
            <a:r>
              <a:rPr lang="en-US" dirty="0" smtClean="0">
                <a:latin typeface="Comic Sans MS" pitchFamily="66" charset="0"/>
              </a:rPr>
              <a:t>!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3810000"/>
            <a:ext cx="213360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1295400"/>
            <a:ext cx="238125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95400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1972 - The First Generation Console - The Magnavox Odyssey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5105400" cy="4898136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Comic Sans MS" pitchFamily="66" charset="0"/>
              </a:rPr>
              <a:t>Magnavox  Ralph Baer </a:t>
            </a:r>
            <a:r>
              <a:rPr lang="en-US" sz="2400" dirty="0" err="1" smtClean="0">
                <a:latin typeface="Comic Sans MS" pitchFamily="66" charset="0"/>
              </a:rPr>
              <a:t>melisensikan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teknologi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televisi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dari</a:t>
            </a:r>
            <a:r>
              <a:rPr lang="en-US" sz="2400" dirty="0" smtClean="0">
                <a:latin typeface="Comic Sans MS" pitchFamily="66" charset="0"/>
              </a:rPr>
              <a:t> Sanders Associates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dirilis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ke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publik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sebagai</a:t>
            </a:r>
            <a:r>
              <a:rPr lang="en-US" sz="2400" dirty="0" smtClean="0">
                <a:latin typeface="Comic Sans MS" pitchFamily="66" charset="0"/>
              </a:rPr>
              <a:t> Magnavox Odyssey. </a:t>
            </a:r>
            <a:r>
              <a:rPr lang="en-US" sz="2400" dirty="0" err="1" smtClean="0">
                <a:latin typeface="Comic Sans MS" pitchFamily="66" charset="0"/>
              </a:rPr>
              <a:t>Sistem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ini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menggunakan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kartu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yang </a:t>
            </a:r>
            <a:r>
              <a:rPr lang="en-US" sz="2400" dirty="0" err="1" smtClean="0">
                <a:latin typeface="Comic Sans MS" pitchFamily="66" charset="0"/>
              </a:rPr>
              <a:t>dapat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ditukar</a:t>
            </a:r>
            <a:r>
              <a:rPr lang="en-US" sz="2400" dirty="0" smtClean="0">
                <a:latin typeface="Comic Sans MS" pitchFamily="66" charset="0"/>
              </a:rPr>
              <a:t> (</a:t>
            </a:r>
            <a:r>
              <a:rPr lang="en-US" sz="2400" dirty="0" err="1" smtClean="0">
                <a:latin typeface="Comic Sans MS" pitchFamily="66" charset="0"/>
              </a:rPr>
              <a:t>disebut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kartu</a:t>
            </a:r>
            <a:r>
              <a:rPr lang="en-US" sz="2400" dirty="0" smtClean="0">
                <a:latin typeface="Comic Sans MS" pitchFamily="66" charset="0"/>
              </a:rPr>
              <a:t>), </a:t>
            </a:r>
            <a:r>
              <a:rPr lang="en-US" sz="2400" dirty="0" err="1" smtClean="0">
                <a:latin typeface="Comic Sans MS" pitchFamily="66" charset="0"/>
              </a:rPr>
              <a:t>sebuah</a:t>
            </a:r>
            <a:r>
              <a:rPr lang="en-US" sz="2400" dirty="0" smtClean="0">
                <a:latin typeface="Comic Sans MS" pitchFamily="66" charset="0"/>
              </a:rPr>
              <a:t> controller </a:t>
            </a:r>
            <a:r>
              <a:rPr lang="en-US" sz="2400" dirty="0" err="1" smtClean="0">
                <a:latin typeface="Comic Sans MS" pitchFamily="66" charset="0"/>
              </a:rPr>
              <a:t>dengan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dua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tombol</a:t>
            </a:r>
            <a:r>
              <a:rPr lang="en-US" sz="2400" dirty="0" smtClean="0">
                <a:latin typeface="Comic Sans MS" pitchFamily="66" charset="0"/>
              </a:rPr>
              <a:t> (</a:t>
            </a:r>
            <a:r>
              <a:rPr lang="en-US" sz="2400" dirty="0" err="1" smtClean="0">
                <a:latin typeface="Comic Sans MS" pitchFamily="66" charset="0"/>
              </a:rPr>
              <a:t>satu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gerakan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horisontal</a:t>
            </a:r>
            <a:r>
              <a:rPr lang="en-US" sz="2400" dirty="0" smtClean="0">
                <a:latin typeface="Comic Sans MS" pitchFamily="66" charset="0"/>
              </a:rPr>
              <a:t>, yang lain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vertikal</a:t>
            </a:r>
            <a:r>
              <a:rPr lang="en-US" sz="2400" dirty="0" smtClean="0">
                <a:latin typeface="Comic Sans MS" pitchFamily="66" charset="0"/>
              </a:rPr>
              <a:t>).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676400"/>
            <a:ext cx="3556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1972 - Atari and Pong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800600" cy="5050536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latin typeface="Comic Sans MS" pitchFamily="66" charset="0"/>
              </a:rPr>
              <a:t>Nolan Bushnell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Ted </a:t>
            </a:r>
            <a:r>
              <a:rPr lang="en-US" b="1" dirty="0" err="1" smtClean="0">
                <a:latin typeface="Comic Sans MS" pitchFamily="66" charset="0"/>
              </a:rPr>
              <a:t>Dabney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membentuk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Atari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tujuan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mengembangkan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video yang </a:t>
            </a:r>
            <a:r>
              <a:rPr lang="en-US" dirty="0" err="1" smtClean="0">
                <a:latin typeface="Comic Sans MS" pitchFamily="66" charset="0"/>
              </a:rPr>
              <a:t>tersedia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secara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komersial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Al Alcorn </a:t>
            </a:r>
            <a:r>
              <a:rPr lang="en-US" dirty="0" smtClean="0">
                <a:latin typeface="Comic Sans MS" pitchFamily="66" charset="0"/>
              </a:rPr>
              <a:t>yang </a:t>
            </a:r>
            <a:r>
              <a:rPr lang="en-US" dirty="0" err="1" smtClean="0">
                <a:latin typeface="Comic Sans MS" pitchFamily="66" charset="0"/>
              </a:rPr>
              <a:t>disewa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oleh</a:t>
            </a:r>
            <a:r>
              <a:rPr lang="en-US" dirty="0" smtClean="0">
                <a:latin typeface="Comic Sans MS" pitchFamily="66" charset="0"/>
              </a:rPr>
              <a:t> Atari yang </a:t>
            </a:r>
            <a:r>
              <a:rPr lang="en-US" dirty="0" err="1" smtClean="0">
                <a:latin typeface="Comic Sans MS" pitchFamily="66" charset="0"/>
              </a:rPr>
              <a:t>baru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membuat</a:t>
            </a:r>
            <a:r>
              <a:rPr lang="en-US" dirty="0" smtClean="0">
                <a:latin typeface="Comic Sans MS" pitchFamily="66" charset="0"/>
              </a:rPr>
              <a:t>  program-program </a:t>
            </a:r>
            <a:r>
              <a:rPr lang="en-US" dirty="0" err="1" smtClean="0">
                <a:latin typeface="Comic Sans MS" pitchFamily="66" charset="0"/>
              </a:rPr>
              <a:t>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resmi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mereka</a:t>
            </a:r>
            <a:r>
              <a:rPr lang="en-US" dirty="0" smtClean="0">
                <a:latin typeface="Comic Sans MS" pitchFamily="66" charset="0"/>
              </a:rPr>
              <a:t>, game arcade coin-op </a:t>
            </a:r>
            <a:r>
              <a:rPr lang="en-US" dirty="0" err="1" smtClean="0">
                <a:latin typeface="Comic Sans MS" pitchFamily="66" charset="0"/>
              </a:rPr>
              <a:t>tenis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bernama</a:t>
            </a:r>
            <a:r>
              <a:rPr lang="en-US" dirty="0" smtClean="0">
                <a:latin typeface="Comic Sans MS" pitchFamily="66" charset="0"/>
              </a:rPr>
              <a:t> Pong.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371600"/>
            <a:ext cx="3256248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1973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114800" cy="51267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omic Sans MS" pitchFamily="66" charset="0"/>
              </a:rPr>
              <a:t>Atari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3 game arcade: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</a:t>
            </a:r>
            <a:r>
              <a:rPr lang="en-US" b="1" dirty="0" smtClean="0">
                <a:latin typeface="Comic Sans MS" pitchFamily="66" charset="0"/>
              </a:rPr>
              <a:t>Space Race </a:t>
            </a:r>
            <a:r>
              <a:rPr lang="en-US" dirty="0" smtClean="0">
                <a:latin typeface="Comic Sans MS" pitchFamily="66" charset="0"/>
              </a:rPr>
              <a:t>– Game 2 player </a:t>
            </a:r>
            <a:r>
              <a:rPr lang="en-US" dirty="0" err="1" smtClean="0">
                <a:latin typeface="Comic Sans MS" pitchFamily="66" charset="0"/>
              </a:rPr>
              <a:t>dimana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dua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pesawat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ruang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angkasa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berlomba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sambil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menghindari</a:t>
            </a:r>
            <a:r>
              <a:rPr lang="en-US" dirty="0" smtClean="0">
                <a:latin typeface="Comic Sans MS" pitchFamily="66" charset="0"/>
              </a:rPr>
              <a:t> asteroid.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</a:t>
            </a:r>
            <a:r>
              <a:rPr lang="en-US" b="1" dirty="0" smtClean="0">
                <a:latin typeface="Comic Sans MS" pitchFamily="66" charset="0"/>
              </a:rPr>
              <a:t> Gotcha </a:t>
            </a:r>
            <a:r>
              <a:rPr lang="en-US" dirty="0" smtClean="0">
                <a:latin typeface="Comic Sans MS" pitchFamily="66" charset="0"/>
              </a:rPr>
              <a:t>–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mana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mengejar</a:t>
            </a:r>
            <a:r>
              <a:rPr lang="en-US" dirty="0" smtClean="0">
                <a:latin typeface="Comic Sans MS" pitchFamily="66" charset="0"/>
              </a:rPr>
              <a:t> yang lain </a:t>
            </a:r>
            <a:r>
              <a:rPr lang="en-US" dirty="0" err="1" smtClean="0">
                <a:latin typeface="Comic Sans MS" pitchFamily="66" charset="0"/>
              </a:rPr>
              <a:t>melalui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sebuah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labirin</a:t>
            </a:r>
            <a:r>
              <a:rPr lang="en-US" dirty="0" smtClean="0">
                <a:latin typeface="Comic Sans MS" pitchFamily="66" charset="0"/>
              </a:rPr>
              <a:t>.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</a:t>
            </a:r>
            <a:r>
              <a:rPr lang="en-US" b="1" dirty="0" smtClean="0">
                <a:latin typeface="Comic Sans MS" pitchFamily="66" charset="0"/>
              </a:rPr>
              <a:t>Rebound</a:t>
            </a:r>
            <a:r>
              <a:rPr lang="en-US" dirty="0" smtClean="0">
                <a:latin typeface="Comic Sans MS" pitchFamily="66" charset="0"/>
              </a:rPr>
              <a:t> – game volley 2 player.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762000"/>
            <a:ext cx="26162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2971800"/>
            <a:ext cx="221511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2971800"/>
            <a:ext cx="1905000" cy="3659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smtClean="0"/>
              <a:t>1974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267200" cy="527913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mic Sans MS" pitchFamily="66" charset="0"/>
              </a:rPr>
              <a:t>Gran </a:t>
            </a:r>
            <a:r>
              <a:rPr lang="en-US" b="1" dirty="0" err="1" smtClean="0">
                <a:latin typeface="Comic Sans MS" pitchFamily="66" charset="0"/>
              </a:rPr>
              <a:t>Trak</a:t>
            </a:r>
            <a:r>
              <a:rPr lang="en-US" b="1" dirty="0" smtClean="0">
                <a:latin typeface="Comic Sans MS" pitchFamily="66" charset="0"/>
              </a:rPr>
              <a:t> 10 (</a:t>
            </a:r>
            <a:r>
              <a:rPr lang="en-US" dirty="0" smtClean="0">
                <a:latin typeface="Comic Sans MS" pitchFamily="66" charset="0"/>
              </a:rPr>
              <a:t>car racing game), Game arcade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berbasis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ROM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oleh</a:t>
            </a:r>
            <a:r>
              <a:rPr lang="en-US" dirty="0" smtClean="0">
                <a:latin typeface="Comic Sans MS" pitchFamily="66" charset="0"/>
              </a:rPr>
              <a:t> Atari.</a:t>
            </a:r>
          </a:p>
          <a:p>
            <a:r>
              <a:rPr lang="en-US" dirty="0" smtClean="0">
                <a:latin typeface="Comic Sans MS" pitchFamily="66" charset="0"/>
              </a:rPr>
              <a:t>Perusahaan </a:t>
            </a:r>
            <a:r>
              <a:rPr lang="en-US" dirty="0" err="1" smtClean="0">
                <a:latin typeface="Comic Sans MS" pitchFamily="66" charset="0"/>
              </a:rPr>
              <a:t>baru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bernama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Kee</a:t>
            </a:r>
            <a:r>
              <a:rPr lang="en-US" b="1" dirty="0" smtClean="0">
                <a:latin typeface="Comic Sans MS" pitchFamily="66" charset="0"/>
              </a:rPr>
              <a:t> Games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mulai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memproduksi</a:t>
            </a:r>
            <a:r>
              <a:rPr lang="en-US" dirty="0" smtClean="0">
                <a:latin typeface="Comic Sans MS" pitchFamily="66" charset="0"/>
              </a:rPr>
              <a:t> game arcade  </a:t>
            </a:r>
            <a:r>
              <a:rPr lang="en-US" dirty="0" err="1" smtClean="0">
                <a:latin typeface="Comic Sans MS" pitchFamily="66" charset="0"/>
              </a:rPr>
              <a:t>salah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satunya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sukses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adalah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Tank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066799"/>
            <a:ext cx="1752600" cy="3378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1219200"/>
            <a:ext cx="197708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96050" y="3429000"/>
            <a:ext cx="26479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1975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6019800" cy="52029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latin typeface="Comic Sans MS" pitchFamily="66" charset="0"/>
              </a:rPr>
              <a:t>Atari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versi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dirty="0" err="1" smtClean="0">
                <a:latin typeface="Comic Sans MS" pitchFamily="66" charset="0"/>
              </a:rPr>
              <a:t>versi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rumahan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“Pong-</a:t>
            </a:r>
            <a:r>
              <a:rPr lang="en-US" b="1" dirty="0" err="1" smtClean="0">
                <a:latin typeface="Comic Sans MS" pitchFamily="66" charset="0"/>
              </a:rPr>
              <a:t>eksklusif</a:t>
            </a:r>
            <a:r>
              <a:rPr lang="en-US" b="1" dirty="0" smtClean="0">
                <a:latin typeface="Comic Sans MS" pitchFamily="66" charset="0"/>
              </a:rPr>
              <a:t>” </a:t>
            </a:r>
            <a:r>
              <a:rPr lang="en-US" dirty="0" err="1" smtClean="0">
                <a:latin typeface="Comic Sans MS" pitchFamily="66" charset="0"/>
              </a:rPr>
              <a:t>melalui</a:t>
            </a:r>
            <a:r>
              <a:rPr lang="en-US" dirty="0" smtClean="0">
                <a:latin typeface="Comic Sans MS" pitchFamily="66" charset="0"/>
              </a:rPr>
              <a:t> Sears Roebuck.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latin typeface="Comic Sans MS" pitchFamily="66" charset="0"/>
              </a:rPr>
              <a:t>Adventure (aka Colossal Cave Adventure) </a:t>
            </a:r>
            <a:r>
              <a:rPr lang="en-US" dirty="0" smtClean="0">
                <a:latin typeface="Comic Sans MS" pitchFamily="66" charset="0"/>
              </a:rPr>
              <a:t>-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berbasis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dirty="0" err="1" smtClean="0">
                <a:latin typeface="Comic Sans MS" pitchFamily="66" charset="0"/>
              </a:rPr>
              <a:t>petualangan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teks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diciptakan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oleh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Willie </a:t>
            </a:r>
            <a:r>
              <a:rPr lang="en-US" b="1" dirty="0" err="1" smtClean="0">
                <a:latin typeface="Comic Sans MS" pitchFamily="66" charset="0"/>
              </a:rPr>
              <a:t>Crowther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Don Woods.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latin typeface="Comic Sans MS" pitchFamily="66" charset="0"/>
              </a:rPr>
              <a:t>General Instruments </a:t>
            </a:r>
            <a:r>
              <a:rPr lang="en-US" dirty="0" err="1" smtClean="0">
                <a:latin typeface="Comic Sans MS" pitchFamily="66" charset="0"/>
              </a:rPr>
              <a:t>mengembangkan</a:t>
            </a:r>
            <a:r>
              <a:rPr lang="en-US" dirty="0" smtClean="0">
                <a:latin typeface="Comic Sans MS" pitchFamily="66" charset="0"/>
              </a:rPr>
              <a:t> chip </a:t>
            </a:r>
            <a:r>
              <a:rPr lang="en-US" b="1" dirty="0" smtClean="0">
                <a:latin typeface="Comic Sans MS" pitchFamily="66" charset="0"/>
              </a:rPr>
              <a:t>AY-3-8500</a:t>
            </a:r>
            <a:r>
              <a:rPr lang="en-US" dirty="0" smtClean="0">
                <a:latin typeface="Comic Sans MS" pitchFamily="66" charset="0"/>
              </a:rPr>
              <a:t>,sebuah </a:t>
            </a:r>
            <a:r>
              <a:rPr lang="en-US" dirty="0" err="1" smtClean="0">
                <a:latin typeface="Comic Sans MS" pitchFamily="66" charset="0"/>
              </a:rPr>
              <a:t>kloning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technologi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Atari's Pong.</a:t>
            </a:r>
          </a:p>
          <a:p>
            <a:pPr>
              <a:lnSpc>
                <a:spcPct val="110000"/>
              </a:lnSpc>
            </a:pPr>
            <a:r>
              <a:rPr lang="en-US" b="1" dirty="0" smtClean="0">
                <a:latin typeface="Comic Sans MS" pitchFamily="66" charset="0"/>
              </a:rPr>
              <a:t>Micro Instrumentation and Telemetry Systems (MITS)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desktop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, Altair 8800</a:t>
            </a:r>
            <a:endParaRPr lang="en-US" b="1" dirty="0" smtClean="0">
              <a:latin typeface="Comic Sans MS" pitchFamily="66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6858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5181600"/>
            <a:ext cx="242397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29437" y="2209800"/>
            <a:ext cx="2214563" cy="122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78867" y="3461658"/>
            <a:ext cx="2607933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1976 - The Second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419600" cy="505053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Comic Sans MS" pitchFamily="66" charset="0"/>
              </a:rPr>
              <a:t>Game  Historic Arcade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: </a:t>
            </a:r>
            <a:r>
              <a:rPr lang="en-US" b="1" dirty="0" smtClean="0">
                <a:latin typeface="Comic Sans MS" pitchFamily="66" charset="0"/>
              </a:rPr>
              <a:t>Breakout.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latin typeface="Comic Sans MS" pitchFamily="66" charset="0"/>
              </a:rPr>
              <a:t>Coleco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perusahaan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mengambil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keuntungan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instrumen</a:t>
            </a:r>
            <a:r>
              <a:rPr lang="en-US" dirty="0" smtClean="0">
                <a:latin typeface="Comic Sans MS" pitchFamily="66" charset="0"/>
              </a:rPr>
              <a:t> chip  </a:t>
            </a:r>
            <a:r>
              <a:rPr lang="en-US" b="1" dirty="0" smtClean="0">
                <a:latin typeface="Comic Sans MS" pitchFamily="66" charset="0"/>
              </a:rPr>
              <a:t>AY-3-8500</a:t>
            </a:r>
            <a:r>
              <a:rPr lang="en-US" dirty="0" smtClean="0">
                <a:latin typeface="Comic Sans MS" pitchFamily="66" charset="0"/>
              </a:rPr>
              <a:t> , </a:t>
            </a:r>
            <a:r>
              <a:rPr lang="en-US" dirty="0" err="1" smtClean="0">
                <a:latin typeface="Comic Sans MS" pitchFamily="66" charset="0"/>
              </a:rPr>
              <a:t>bersama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Telstar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membangun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berisi</a:t>
            </a:r>
            <a:r>
              <a:rPr lang="en-US" dirty="0" smtClean="0">
                <a:latin typeface="Comic Sans MS" pitchFamily="66" charset="0"/>
              </a:rPr>
              <a:t> 3 game yang </a:t>
            </a:r>
            <a:r>
              <a:rPr lang="en-US" dirty="0" err="1" smtClean="0">
                <a:latin typeface="Comic Sans MS" pitchFamily="66" charset="0"/>
              </a:rPr>
              <a:t>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dimainkan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latin typeface="Comic Sans MS" pitchFamily="66" charset="0"/>
              </a:rPr>
              <a:t>The Fairchild Camera and Instrument Corp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home video game console </a:t>
            </a:r>
            <a:r>
              <a:rPr lang="en-US" b="1" dirty="0" smtClean="0">
                <a:latin typeface="Comic Sans MS" pitchFamily="66" charset="0"/>
              </a:rPr>
              <a:t>Fairchild Channel F </a:t>
            </a:r>
            <a:r>
              <a:rPr lang="en-US" dirty="0" smtClean="0">
                <a:latin typeface="Comic Sans MS" pitchFamily="66" charset="0"/>
              </a:rPr>
              <a:t>home video game console.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latin typeface="Comic Sans MS" pitchFamily="66" charset="0"/>
              </a:rPr>
              <a:t>Steve Wozniak </a:t>
            </a:r>
            <a:r>
              <a:rPr lang="en-US" dirty="0" err="1" smtClean="0">
                <a:latin typeface="Comic Sans MS" pitchFamily="66" charset="0"/>
              </a:rPr>
              <a:t>menciptakan</a:t>
            </a:r>
            <a:r>
              <a:rPr lang="en-US" dirty="0" smtClean="0">
                <a:latin typeface="Comic Sans MS" pitchFamily="66" charset="0"/>
              </a:rPr>
              <a:t> compute desktop </a:t>
            </a:r>
            <a:r>
              <a:rPr lang="en-US" b="1" dirty="0" smtClean="0">
                <a:latin typeface="Comic Sans MS" pitchFamily="66" charset="0"/>
              </a:rPr>
              <a:t>Apple-1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5484" y="1219200"/>
            <a:ext cx="267062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371600"/>
            <a:ext cx="15240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048000"/>
            <a:ext cx="22860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4400" y="4800600"/>
            <a:ext cx="2590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3810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1977 - Video Game Consoles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876800" cy="51267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Atari VCS </a:t>
            </a:r>
            <a:r>
              <a:rPr lang="en-US" dirty="0" smtClean="0">
                <a:latin typeface="Comic Sans MS" pitchFamily="66" charset="0"/>
              </a:rPr>
              <a:t>(</a:t>
            </a:r>
            <a:r>
              <a:rPr lang="en-US" dirty="0" err="1" smtClean="0">
                <a:latin typeface="Comic Sans MS" pitchFamily="66" charset="0"/>
              </a:rPr>
              <a:t>kemudian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dikenal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Atari 2600) </a:t>
            </a:r>
            <a:r>
              <a:rPr lang="en-US" dirty="0" err="1" smtClean="0">
                <a:latin typeface="Comic Sans MS" pitchFamily="66" charset="0"/>
              </a:rPr>
              <a:t>membidik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pasar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rumahan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dirty="0" smtClean="0">
                <a:latin typeface="Comic Sans MS" pitchFamily="66" charset="0"/>
              </a:rPr>
              <a:t>Bally-Midway </a:t>
            </a:r>
            <a:r>
              <a:rPr lang="en-US" dirty="0" err="1" smtClean="0">
                <a:latin typeface="Comic Sans MS" pitchFamily="66" charset="0"/>
              </a:rPr>
              <a:t>masuk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pasar</a:t>
            </a:r>
            <a:r>
              <a:rPr lang="en-US" dirty="0" smtClean="0">
                <a:latin typeface="Comic Sans MS" pitchFamily="66" charset="0"/>
              </a:rPr>
              <a:t> console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Astrocade</a:t>
            </a:r>
            <a:r>
              <a:rPr lang="en-US" b="1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Nintendo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consol </a:t>
            </a:r>
            <a:r>
              <a:rPr lang="en-US" dirty="0" err="1" smtClean="0">
                <a:latin typeface="Comic Sans MS" pitchFamily="66" charset="0"/>
              </a:rPr>
              <a:t>rumah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mereka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Color TV Game 6.</a:t>
            </a: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219200"/>
            <a:ext cx="2133600" cy="163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0" y="2743200"/>
            <a:ext cx="2667000" cy="176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1889 - The Pre-History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724400" cy="5279136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Comic Sans MS" pitchFamily="66" charset="0"/>
              </a:rPr>
              <a:t>Fusajiro</a:t>
            </a:r>
            <a:r>
              <a:rPr lang="en-US" b="1" dirty="0" smtClean="0">
                <a:latin typeface="Comic Sans MS" pitchFamily="66" charset="0"/>
              </a:rPr>
              <a:t> Yamauchi </a:t>
            </a:r>
            <a:r>
              <a:rPr lang="en-US" dirty="0" err="1" smtClean="0">
                <a:latin typeface="Comic Sans MS" pitchFamily="66" charset="0"/>
              </a:rPr>
              <a:t>mendirikan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Koppai</a:t>
            </a:r>
            <a:r>
              <a:rPr lang="en-US" dirty="0" smtClean="0">
                <a:latin typeface="Comic Sans MS" pitchFamily="66" charset="0"/>
              </a:rPr>
              <a:t> Nintendo - </a:t>
            </a:r>
            <a:r>
              <a:rPr lang="en-US" dirty="0" err="1" smtClean="0">
                <a:latin typeface="Comic Sans MS" pitchFamily="66" charset="0"/>
              </a:rPr>
              <a:t>sebuah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perusahaan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kartu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Jepang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Kemudian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mereka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menghilangkan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kata</a:t>
            </a:r>
            <a:r>
              <a:rPr lang="en-US" dirty="0" smtClean="0">
                <a:latin typeface="Comic Sans MS" pitchFamily="66" charset="0"/>
              </a:rPr>
              <a:t> "</a:t>
            </a:r>
            <a:r>
              <a:rPr lang="en-US" dirty="0" err="1" smtClean="0">
                <a:latin typeface="Comic Sans MS" pitchFamily="66" charset="0"/>
              </a:rPr>
              <a:t>Koppai</a:t>
            </a:r>
            <a:r>
              <a:rPr lang="en-US" dirty="0" smtClean="0">
                <a:latin typeface="Comic Sans MS" pitchFamily="66" charset="0"/>
              </a:rPr>
              <a:t>"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nama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hanya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dikenal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Nintendo.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371600"/>
            <a:ext cx="384644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1977 - Computer Gaming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4724400" cy="52029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latin typeface="Comic Sans MS" pitchFamily="66" charset="0"/>
              </a:rPr>
              <a:t>Di </a:t>
            </a:r>
            <a:r>
              <a:rPr lang="en-US" b="1" dirty="0" smtClean="0">
                <a:latin typeface="Comic Sans MS" pitchFamily="66" charset="0"/>
              </a:rPr>
              <a:t>MIT's Laboratory for Computer Sciences</a:t>
            </a:r>
            <a:r>
              <a:rPr lang="en-US" dirty="0" smtClean="0">
                <a:latin typeface="Comic Sans MS" pitchFamily="66" charset="0"/>
              </a:rPr>
              <a:t>, Dave </a:t>
            </a:r>
            <a:r>
              <a:rPr lang="en-US" dirty="0" err="1" smtClean="0">
                <a:latin typeface="Comic Sans MS" pitchFamily="66" charset="0"/>
              </a:rPr>
              <a:t>Lebling</a:t>
            </a:r>
            <a:r>
              <a:rPr lang="en-US" dirty="0" smtClean="0">
                <a:latin typeface="Comic Sans MS" pitchFamily="66" charset="0"/>
              </a:rPr>
              <a:t>, Marc Blank, Tim Anderson,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Bruce Daniels </a:t>
            </a:r>
            <a:r>
              <a:rPr lang="en-US" dirty="0" err="1" smtClean="0">
                <a:latin typeface="Comic Sans MS" pitchFamily="66" charset="0"/>
              </a:rPr>
              <a:t>membuat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dirty="0" err="1" smtClean="0">
                <a:latin typeface="Comic Sans MS" pitchFamily="66" charset="0"/>
              </a:rPr>
              <a:t>petualangan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berbasis</a:t>
            </a:r>
            <a:r>
              <a:rPr lang="en-US" dirty="0" smtClean="0">
                <a:latin typeface="Comic Sans MS" pitchFamily="66" charset="0"/>
              </a:rPr>
              <a:t> text </a:t>
            </a:r>
            <a:r>
              <a:rPr lang="en-US" b="1" dirty="0" err="1" smtClean="0">
                <a:latin typeface="Comic Sans MS" pitchFamily="66" charset="0"/>
              </a:rPr>
              <a:t>Zork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PDP-10 minicomputer.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latin typeface="Comic Sans MS" pitchFamily="66" charset="0"/>
              </a:rPr>
              <a:t>Tiga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inovasi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desktop </a:t>
            </a:r>
            <a:r>
              <a:rPr lang="en-US" dirty="0" err="1" smtClean="0">
                <a:latin typeface="Comic Sans MS" pitchFamily="66" charset="0"/>
              </a:rPr>
              <a:t>rumah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secara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simultan</a:t>
            </a:r>
            <a:r>
              <a:rPr lang="en-US" dirty="0" smtClean="0">
                <a:latin typeface="Comic Sans MS" pitchFamily="66" charset="0"/>
              </a:rPr>
              <a:t>: </a:t>
            </a:r>
            <a:r>
              <a:rPr lang="en-US" b="1" dirty="0" smtClean="0">
                <a:latin typeface="Comic Sans MS" pitchFamily="66" charset="0"/>
              </a:rPr>
              <a:t>Tandy TRS80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b="1" dirty="0" smtClean="0">
                <a:latin typeface="Comic Sans MS" pitchFamily="66" charset="0"/>
              </a:rPr>
              <a:t>Commodore PET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yang paling </a:t>
            </a:r>
            <a:r>
              <a:rPr lang="en-US" dirty="0" err="1" smtClean="0">
                <a:latin typeface="Comic Sans MS" pitchFamily="66" charset="0"/>
              </a:rPr>
              <a:t>populer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kelompok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adalah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Apple II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166813"/>
            <a:ext cx="4005736" cy="20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3352800"/>
            <a:ext cx="194768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5000625"/>
            <a:ext cx="2731434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10413" y="3886200"/>
            <a:ext cx="2033587" cy="159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1978 - Arcades and Consoles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974336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Comic Sans MS" pitchFamily="66" charset="0"/>
              </a:rPr>
              <a:t>Game arcade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 : </a:t>
            </a:r>
            <a:r>
              <a:rPr lang="en-US" b="1" dirty="0" smtClean="0">
                <a:latin typeface="Comic Sans MS" pitchFamily="66" charset="0"/>
              </a:rPr>
              <a:t>Space Invaders</a:t>
            </a:r>
            <a:r>
              <a:rPr lang="en-US" dirty="0" smtClean="0">
                <a:latin typeface="Comic Sans MS" pitchFamily="66" charset="0"/>
              </a:rPr>
              <a:t>, game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menampilkan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nilai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tertinggi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Nintendo </a:t>
            </a:r>
            <a:r>
              <a:rPr lang="en-US" dirty="0" err="1" smtClean="0">
                <a:latin typeface="Comic Sans MS" pitchFamily="66" charset="0"/>
              </a:rPr>
              <a:t>membuat</a:t>
            </a:r>
            <a:r>
              <a:rPr lang="en-US" dirty="0" smtClean="0">
                <a:latin typeface="Comic Sans MS" pitchFamily="66" charset="0"/>
              </a:rPr>
              <a:t>  game </a:t>
            </a:r>
            <a:r>
              <a:rPr lang="en-US" b="1" dirty="0" err="1" smtClean="0">
                <a:latin typeface="Comic Sans MS" pitchFamily="66" charset="0"/>
              </a:rPr>
              <a:t>komputer</a:t>
            </a:r>
            <a:r>
              <a:rPr lang="en-US" b="1" dirty="0" smtClean="0">
                <a:latin typeface="Comic Sans MS" pitchFamily="66" charset="0"/>
              </a:rPr>
              <a:t> Othello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Carol Shaw </a:t>
            </a:r>
            <a:r>
              <a:rPr lang="en-US" dirty="0" err="1" smtClean="0">
                <a:latin typeface="Comic Sans MS" pitchFamily="66" charset="0"/>
              </a:rPr>
              <a:t>menciptakan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3D Tic-</a:t>
            </a:r>
            <a:r>
              <a:rPr lang="en-US" b="1" dirty="0" err="1" smtClean="0">
                <a:latin typeface="Comic Sans MS" pitchFamily="66" charset="0"/>
              </a:rPr>
              <a:t>Tac</a:t>
            </a:r>
            <a:r>
              <a:rPr lang="en-US" b="1" dirty="0" smtClean="0">
                <a:latin typeface="Comic Sans MS" pitchFamily="66" charset="0"/>
              </a:rPr>
              <a:t>-Toe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Atari 2600.</a:t>
            </a:r>
          </a:p>
          <a:p>
            <a:r>
              <a:rPr lang="sv-SE" b="1" dirty="0" smtClean="0">
                <a:latin typeface="Comic Sans MS" pitchFamily="66" charset="0"/>
              </a:rPr>
              <a:t>Magnavox</a:t>
            </a:r>
            <a:r>
              <a:rPr lang="sv-SE" dirty="0" smtClean="0">
                <a:latin typeface="Comic Sans MS" pitchFamily="66" charset="0"/>
              </a:rPr>
              <a:t> merilis konsol generasi kedua mereka, </a:t>
            </a:r>
            <a:r>
              <a:rPr lang="sv-SE" b="1" dirty="0" smtClean="0">
                <a:latin typeface="Comic Sans MS" pitchFamily="66" charset="0"/>
              </a:rPr>
              <a:t>Odyssey2</a:t>
            </a:r>
            <a:r>
              <a:rPr lang="sv-SE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19200"/>
            <a:ext cx="319591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3657600"/>
            <a:ext cx="2362200" cy="299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1978 - Computer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342900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latin typeface="Comic Sans MS" pitchFamily="66" charset="0"/>
              </a:rPr>
              <a:t>The PDP-10 </a:t>
            </a:r>
            <a:r>
              <a:rPr lang="en-US" sz="2400" b="1" dirty="0" err="1" smtClean="0">
                <a:latin typeface="Comic Sans MS" pitchFamily="66" charset="0"/>
              </a:rPr>
              <a:t>computer,MUD</a:t>
            </a:r>
            <a:r>
              <a:rPr lang="en-US" sz="2400" b="1" dirty="0" smtClean="0">
                <a:latin typeface="Comic Sans MS" pitchFamily="66" charset="0"/>
              </a:rPr>
              <a:t> (multi-user dungeon) </a:t>
            </a:r>
            <a:r>
              <a:rPr lang="en-US" sz="2400" dirty="0" smtClean="0">
                <a:latin typeface="Comic Sans MS" pitchFamily="66" charset="0"/>
              </a:rPr>
              <a:t>game text multiplayer </a:t>
            </a:r>
            <a:r>
              <a:rPr lang="en-US" sz="2400" dirty="0" err="1" smtClean="0">
                <a:latin typeface="Comic Sans MS" pitchFamily="66" charset="0"/>
              </a:rPr>
              <a:t>pertama</a:t>
            </a:r>
            <a:r>
              <a:rPr lang="en-US" sz="2400" dirty="0" smtClean="0">
                <a:latin typeface="Comic Sans MS" pitchFamily="66" charset="0"/>
              </a:rPr>
              <a:t> yang </a:t>
            </a:r>
            <a:r>
              <a:rPr lang="en-US" sz="2400" dirty="0" err="1" smtClean="0">
                <a:latin typeface="Comic Sans MS" pitchFamily="66" charset="0"/>
              </a:rPr>
              <a:t>dijalankan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melalui</a:t>
            </a:r>
            <a:r>
              <a:rPr lang="en-US" sz="2400" dirty="0" smtClean="0">
                <a:latin typeface="Comic Sans MS" pitchFamily="66" charset="0"/>
              </a:rPr>
              <a:t> ARPANET, yang </a:t>
            </a:r>
            <a:r>
              <a:rPr lang="en-US" sz="2400" dirty="0" err="1" smtClean="0">
                <a:latin typeface="Comic Sans MS" pitchFamily="66" charset="0"/>
              </a:rPr>
              <a:t>berkembang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dengan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cepat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dari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kelompok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sederhana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dimana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pemain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dapat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berpindah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tempat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melakukan</a:t>
            </a:r>
            <a:r>
              <a:rPr lang="en-US" sz="2400" dirty="0" smtClean="0">
                <a:latin typeface="Comic Sans MS" pitchFamily="66" charset="0"/>
              </a:rPr>
              <a:t> chat, </a:t>
            </a:r>
            <a:r>
              <a:rPr lang="en-US" sz="2400" dirty="0" err="1" smtClean="0">
                <a:latin typeface="Comic Sans MS" pitchFamily="66" charset="0"/>
              </a:rPr>
              <a:t>termasuk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objek-objek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peristiwa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makhluk</a:t>
            </a:r>
            <a:r>
              <a:rPr lang="en-US" sz="2400" dirty="0" smtClean="0">
                <a:latin typeface="Comic Sans MS" pitchFamily="66" charset="0"/>
              </a:rPr>
              <a:t> virtual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NPC (non player character). </a:t>
            </a:r>
            <a:r>
              <a:rPr lang="en-US" sz="2400" dirty="0" err="1" smtClean="0">
                <a:latin typeface="Comic Sans MS" pitchFamily="66" charset="0"/>
              </a:rPr>
              <a:t>Ini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adalah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pendahulu</a:t>
            </a:r>
            <a:r>
              <a:rPr lang="en-US" sz="2400" dirty="0" smtClean="0">
                <a:latin typeface="Comic Sans MS" pitchFamily="66" charset="0"/>
              </a:rPr>
              <a:t> Massively Multiplayer Online Game (MMOG).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4267200"/>
            <a:ext cx="4876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1979 - Arcades, Consoles and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98136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Historic Arcade Games </a:t>
            </a:r>
            <a:r>
              <a:rPr lang="en-US" sz="2000" dirty="0" err="1" smtClean="0">
                <a:latin typeface="Comic Sans MS" pitchFamily="66" charset="0"/>
              </a:rPr>
              <a:t>di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rilis</a:t>
            </a:r>
            <a:r>
              <a:rPr lang="en-US" sz="2000" dirty="0" smtClean="0">
                <a:latin typeface="Comic Sans MS" pitchFamily="66" charset="0"/>
              </a:rPr>
              <a:t>: </a:t>
            </a:r>
            <a:r>
              <a:rPr lang="en-US" sz="2000" b="1" dirty="0" smtClean="0">
                <a:latin typeface="Comic Sans MS" pitchFamily="66" charset="0"/>
              </a:rPr>
              <a:t>Asteroids, Basketball , Football - The first game to use a trackball controller, Galaxian , Lunar Lander.</a:t>
            </a:r>
          </a:p>
          <a:p>
            <a:r>
              <a:rPr lang="en-US" sz="2000" dirty="0" smtClean="0">
                <a:latin typeface="Comic Sans MS" pitchFamily="66" charset="0"/>
              </a:rPr>
              <a:t>Sears </a:t>
            </a:r>
            <a:r>
              <a:rPr lang="en-US" sz="2000" dirty="0" err="1" smtClean="0">
                <a:latin typeface="Comic Sans MS" pitchFamily="66" charset="0"/>
              </a:rPr>
              <a:t>merilis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b="1" dirty="0" smtClean="0">
                <a:latin typeface="Comic Sans MS" pitchFamily="66" charset="0"/>
              </a:rPr>
              <a:t>Tele-Games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sebuah</a:t>
            </a:r>
            <a:r>
              <a:rPr lang="en-US" sz="2000" dirty="0" smtClean="0">
                <a:latin typeface="Comic Sans MS" pitchFamily="66" charset="0"/>
              </a:rPr>
              <a:t> clone </a:t>
            </a:r>
            <a:r>
              <a:rPr lang="en-US" sz="2000" dirty="0" err="1" smtClean="0">
                <a:latin typeface="Comic Sans MS" pitchFamily="66" charset="0"/>
              </a:rPr>
              <a:t>dari</a:t>
            </a:r>
            <a:r>
              <a:rPr lang="en-US" sz="2000" dirty="0" smtClean="0">
                <a:latin typeface="Comic Sans MS" pitchFamily="66" charset="0"/>
              </a:rPr>
              <a:t>  </a:t>
            </a:r>
            <a:r>
              <a:rPr lang="en-US" sz="2000" b="1" dirty="0" smtClean="0">
                <a:latin typeface="Comic Sans MS" pitchFamily="66" charset="0"/>
              </a:rPr>
              <a:t>Atari 2600 .</a:t>
            </a:r>
          </a:p>
          <a:p>
            <a:r>
              <a:rPr lang="en-US" sz="2000" dirty="0" smtClean="0">
                <a:latin typeface="Comic Sans MS" pitchFamily="66" charset="0"/>
              </a:rPr>
              <a:t>Mattel </a:t>
            </a:r>
            <a:r>
              <a:rPr lang="en-US" sz="2000" dirty="0" err="1" smtClean="0">
                <a:latin typeface="Comic Sans MS" pitchFamily="66" charset="0"/>
              </a:rPr>
              <a:t>merilis</a:t>
            </a:r>
            <a:r>
              <a:rPr lang="en-US" sz="2000" dirty="0" smtClean="0">
                <a:latin typeface="Comic Sans MS" pitchFamily="66" charset="0"/>
              </a:rPr>
              <a:t> console system, </a:t>
            </a:r>
            <a:r>
              <a:rPr lang="en-US" sz="2000" b="1" dirty="0" err="1" smtClean="0">
                <a:latin typeface="Comic Sans MS" pitchFamily="66" charset="0"/>
              </a:rPr>
              <a:t>Intellivision</a:t>
            </a:r>
            <a:r>
              <a:rPr lang="en-US" sz="2000" b="1" dirty="0" smtClean="0">
                <a:latin typeface="Comic Sans MS" pitchFamily="66" charset="0"/>
              </a:rPr>
              <a:t>.</a:t>
            </a:r>
          </a:p>
          <a:p>
            <a:r>
              <a:rPr lang="en-US" sz="2000" dirty="0" smtClean="0">
                <a:latin typeface="Comic Sans MS" pitchFamily="66" charset="0"/>
              </a:rPr>
              <a:t>Perusahaan software Computer game </a:t>
            </a:r>
            <a:r>
              <a:rPr lang="en-US" sz="2000" b="1" dirty="0" smtClean="0">
                <a:latin typeface="Comic Sans MS" pitchFamily="66" charset="0"/>
              </a:rPr>
              <a:t>Infocom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mulai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muncul</a:t>
            </a:r>
            <a:endParaRPr lang="en-US" sz="2000" b="1" dirty="0" smtClean="0">
              <a:latin typeface="Comic Sans MS" pitchFamily="66" charset="0"/>
            </a:endParaRPr>
          </a:p>
          <a:p>
            <a:endParaRPr lang="en-US" sz="2000" b="1" dirty="0" smtClean="0">
              <a:latin typeface="Comic Sans MS" pitchFamily="66" charset="0"/>
            </a:endParaRPr>
          </a:p>
          <a:p>
            <a:endParaRPr lang="en-US" sz="2000" b="1" dirty="0">
              <a:latin typeface="Comic Sans MS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886200"/>
            <a:ext cx="2009775" cy="221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572000"/>
            <a:ext cx="2209800" cy="169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8800" y="4343400"/>
            <a:ext cx="309383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1979 - The First Handhelds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6019800" cy="5126736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Atari </a:t>
            </a:r>
            <a:r>
              <a:rPr lang="en-US" dirty="0" err="1" smtClean="0">
                <a:latin typeface="Comic Sans MS" pitchFamily="66" charset="0"/>
              </a:rPr>
              <a:t>mengembangkan</a:t>
            </a:r>
            <a:r>
              <a:rPr lang="en-US" dirty="0" smtClean="0">
                <a:latin typeface="Comic Sans MS" pitchFamily="66" charset="0"/>
              </a:rPr>
              <a:t> console handheld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teknologi</a:t>
            </a:r>
            <a:r>
              <a:rPr lang="en-US" dirty="0" smtClean="0">
                <a:latin typeface="Comic Sans MS" pitchFamily="66" charset="0"/>
              </a:rPr>
              <a:t> hologram yang </a:t>
            </a:r>
            <a:r>
              <a:rPr lang="en-US" dirty="0" err="1" smtClean="0">
                <a:latin typeface="Comic Sans MS" pitchFamily="66" charset="0"/>
              </a:rPr>
              <a:t>disebut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Cosmos.</a:t>
            </a:r>
          </a:p>
          <a:p>
            <a:r>
              <a:rPr lang="en-US" b="1" dirty="0" smtClean="0">
                <a:latin typeface="Comic Sans MS" pitchFamily="66" charset="0"/>
              </a:rPr>
              <a:t>Milton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Bradley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 </a:t>
            </a:r>
            <a:r>
              <a:rPr lang="en-US" b="1" dirty="0" smtClean="0">
                <a:latin typeface="Comic Sans MS" pitchFamily="66" charset="0"/>
              </a:rPr>
              <a:t>Microvision.</a:t>
            </a:r>
          </a:p>
          <a:p>
            <a:endParaRPr lang="en-US" b="1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3657600"/>
            <a:ext cx="3200400" cy="2944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1600200"/>
            <a:ext cx="2438400" cy="49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1980 - The Arcade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4953000" cy="51267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Historic Arcade Games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:</a:t>
            </a:r>
          </a:p>
          <a:p>
            <a:pPr>
              <a:buNone/>
            </a:pPr>
            <a:r>
              <a:rPr lang="en-US" dirty="0" smtClean="0">
                <a:latin typeface="Comic Sans MS" pitchFamily="66" charset="0"/>
              </a:rPr>
              <a:t>	 - </a:t>
            </a:r>
            <a:r>
              <a:rPr lang="en-US" b="1" dirty="0" smtClean="0">
                <a:latin typeface="Comic Sans MS" pitchFamily="66" charset="0"/>
              </a:rPr>
              <a:t>Pac-Man</a:t>
            </a:r>
            <a:r>
              <a:rPr lang="en-US" dirty="0" smtClean="0">
                <a:latin typeface="Comic Sans MS" pitchFamily="66" charset="0"/>
              </a:rPr>
              <a:t> – Game paling </a:t>
            </a:r>
            <a:r>
              <a:rPr lang="en-US" dirty="0" err="1" smtClean="0">
                <a:latin typeface="Comic Sans MS" pitchFamily="66" charset="0"/>
              </a:rPr>
              <a:t>populer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sepanjang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waktu</a:t>
            </a:r>
            <a:r>
              <a:rPr lang="en-US" dirty="0" smtClean="0">
                <a:latin typeface="Comic Sans MS" pitchFamily="66" charset="0"/>
              </a:rPr>
              <a:t>.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</a:t>
            </a:r>
            <a:r>
              <a:rPr lang="en-US" b="1" dirty="0" smtClean="0">
                <a:latin typeface="Comic Sans MS" pitchFamily="66" charset="0"/>
              </a:rPr>
              <a:t>Battlezone</a:t>
            </a:r>
            <a:r>
              <a:rPr lang="en-US" dirty="0" smtClean="0">
                <a:latin typeface="Comic Sans MS" pitchFamily="66" charset="0"/>
              </a:rPr>
              <a:t> – Game Arcade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gambar</a:t>
            </a:r>
            <a:r>
              <a:rPr lang="en-US" dirty="0" smtClean="0">
                <a:latin typeface="Comic Sans MS" pitchFamily="66" charset="0"/>
              </a:rPr>
              <a:t> 3D.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</a:t>
            </a:r>
            <a:r>
              <a:rPr lang="en-US" b="1" dirty="0" smtClean="0">
                <a:latin typeface="Comic Sans MS" pitchFamily="66" charset="0"/>
              </a:rPr>
              <a:t>Defender</a:t>
            </a:r>
            <a:r>
              <a:rPr lang="en-US" dirty="0" smtClean="0">
                <a:latin typeface="Comic Sans MS" pitchFamily="66" charset="0"/>
              </a:rPr>
              <a:t> – Game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virtual world.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371600"/>
            <a:ext cx="2133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4800600"/>
            <a:ext cx="2286000" cy="187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4229100"/>
            <a:ext cx="23812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1980 - Consoles, Computers and Handhelds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9743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Mattel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Intellivision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pasar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err="1" smtClean="0">
                <a:latin typeface="Comic Sans MS" pitchFamily="66" charset="0"/>
              </a:rPr>
              <a:t>Gunpei</a:t>
            </a:r>
            <a:r>
              <a:rPr lang="en-US" b="1" dirty="0" smtClean="0">
                <a:latin typeface="Comic Sans MS" pitchFamily="66" charset="0"/>
              </a:rPr>
              <a:t> Yokoi </a:t>
            </a:r>
            <a:r>
              <a:rPr lang="en-US" dirty="0" smtClean="0">
                <a:latin typeface="Comic Sans MS" pitchFamily="66" charset="0"/>
              </a:rPr>
              <a:t>creates the </a:t>
            </a:r>
            <a:r>
              <a:rPr lang="en-US" b="1" dirty="0" smtClean="0">
                <a:latin typeface="Comic Sans MS" pitchFamily="66" charset="0"/>
              </a:rPr>
              <a:t>Nintendo Game &amp; Watch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err="1" smtClean="0">
                <a:latin typeface="Comic Sans MS" pitchFamily="66" charset="0"/>
              </a:rPr>
              <a:t>Kelton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Flinn</a:t>
            </a:r>
            <a:r>
              <a:rPr lang="en-US" b="1" dirty="0" smtClean="0">
                <a:latin typeface="Comic Sans MS" pitchFamily="66" charset="0"/>
              </a:rPr>
              <a:t> and John Taylor </a:t>
            </a:r>
            <a:r>
              <a:rPr lang="en-US" dirty="0" err="1" smtClean="0">
                <a:latin typeface="Comic Sans MS" pitchFamily="66" charset="0"/>
              </a:rPr>
              <a:t>membuat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Dungeons of Kesmai</a:t>
            </a:r>
            <a:r>
              <a:rPr lang="en-US" dirty="0" smtClean="0">
                <a:latin typeface="Comic Sans MS" pitchFamily="66" charset="0"/>
              </a:rPr>
              <a:t>, game RPG online </a:t>
            </a:r>
            <a:r>
              <a:rPr lang="en-US" dirty="0" err="1" smtClean="0">
                <a:latin typeface="Comic Sans MS" pitchFamily="66" charset="0"/>
              </a:rPr>
              <a:t>komersial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371600"/>
            <a:ext cx="3962400" cy="248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4191000"/>
            <a:ext cx="334399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dirty="0" smtClean="0"/>
              <a:t>1981 - First Gaming </a:t>
            </a:r>
            <a:r>
              <a:rPr lang="en-US" b="1" dirty="0" err="1" smtClean="0"/>
              <a:t>Mag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4800600" cy="535533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mic Sans MS" pitchFamily="66" charset="0"/>
              </a:rPr>
              <a:t>Historic Arcade Games </a:t>
            </a:r>
            <a:r>
              <a:rPr lang="en-US" sz="2400" dirty="0" err="1" smtClean="0">
                <a:latin typeface="Comic Sans MS" pitchFamily="66" charset="0"/>
              </a:rPr>
              <a:t>dirilis</a:t>
            </a:r>
            <a:r>
              <a:rPr lang="en-US" sz="2400" dirty="0" smtClean="0">
                <a:latin typeface="Comic Sans MS" pitchFamily="66" charset="0"/>
              </a:rPr>
              <a:t>: - </a:t>
            </a:r>
            <a:r>
              <a:rPr lang="en-US" sz="2400" b="1" dirty="0" smtClean="0">
                <a:latin typeface="Comic Sans MS" pitchFamily="66" charset="0"/>
              </a:rPr>
              <a:t>Centipede , Frogger , Galaga, Ms. Pac-Man , Donkey Kong - the first game to feature Mario.</a:t>
            </a:r>
          </a:p>
          <a:p>
            <a:r>
              <a:rPr lang="en-US" sz="2400" b="1" dirty="0" err="1" smtClean="0">
                <a:latin typeface="Comic Sans MS" pitchFamily="66" charset="0"/>
              </a:rPr>
              <a:t>Arnie</a:t>
            </a:r>
            <a:r>
              <a:rPr lang="en-US" sz="2400" b="1" dirty="0" smtClean="0">
                <a:latin typeface="Comic Sans MS" pitchFamily="66" charset="0"/>
              </a:rPr>
              <a:t> Katz and Bill Kunkel </a:t>
            </a:r>
            <a:r>
              <a:rPr lang="en-US" sz="2400" dirty="0" err="1" smtClean="0">
                <a:latin typeface="Comic Sans MS" pitchFamily="66" charset="0"/>
              </a:rPr>
              <a:t>mempublish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Electronic Games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majalah</a:t>
            </a:r>
            <a:r>
              <a:rPr lang="en-US" sz="2400" dirty="0" smtClean="0">
                <a:latin typeface="Comic Sans MS" pitchFamily="66" charset="0"/>
              </a:rPr>
              <a:t> video game </a:t>
            </a:r>
            <a:r>
              <a:rPr lang="en-US" sz="2400" dirty="0" err="1" smtClean="0">
                <a:latin typeface="Comic Sans MS" pitchFamily="66" charset="0"/>
              </a:rPr>
              <a:t>pertama</a:t>
            </a:r>
            <a:r>
              <a:rPr lang="en-US" sz="2400" dirty="0" smtClean="0">
                <a:latin typeface="Comic Sans MS" pitchFamily="66" charset="0"/>
              </a:rPr>
              <a:t>.</a:t>
            </a:r>
          </a:p>
          <a:p>
            <a:r>
              <a:rPr lang="en-US" sz="2400" dirty="0" smtClean="0">
                <a:latin typeface="Comic Sans MS" pitchFamily="66" charset="0"/>
              </a:rPr>
              <a:t>IBM </a:t>
            </a:r>
            <a:r>
              <a:rPr lang="en-US" sz="2400" dirty="0" err="1" smtClean="0">
                <a:latin typeface="Comic Sans MS" pitchFamily="66" charset="0"/>
              </a:rPr>
              <a:t>melauncing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Personal Computer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tanda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awal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dari</a:t>
            </a:r>
            <a:r>
              <a:rPr lang="en-US" sz="2400" dirty="0" smtClean="0">
                <a:latin typeface="Comic Sans MS" pitchFamily="66" charset="0"/>
              </a:rPr>
              <a:t> era pc modern.</a:t>
            </a:r>
            <a:endParaRPr lang="en-US" sz="2400" b="1" dirty="0">
              <a:latin typeface="Comic Sans MS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295400"/>
            <a:ext cx="1371600" cy="244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1447799"/>
            <a:ext cx="2362200" cy="269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3886200"/>
            <a:ext cx="1600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8151" y="4495800"/>
            <a:ext cx="263584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1982 - Arcade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9743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mic Sans MS" pitchFamily="66" charset="0"/>
              </a:rPr>
              <a:t>Historic Arcade Games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: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Burgertime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Buck Rogers - Planet of Zoom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Dig Dug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Donkey Kong Junior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Joust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Pole Position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Popeye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Q-</a:t>
            </a:r>
            <a:r>
              <a:rPr lang="en-US" dirty="0" err="1" smtClean="0">
                <a:latin typeface="Comic Sans MS" pitchFamily="66" charset="0"/>
              </a:rPr>
              <a:t>bert</a:t>
            </a:r>
            <a:r>
              <a:rPr lang="en-US" dirty="0" smtClean="0">
                <a:latin typeface="Comic Sans MS" pitchFamily="66" charset="0"/>
              </a:rPr>
              <a:t>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Robotron 2084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Star Trek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Tron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Xevious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</a:t>
            </a:r>
            <a:r>
              <a:rPr lang="en-US" dirty="0" err="1" smtClean="0">
                <a:latin typeface="Comic Sans MS" pitchFamily="66" charset="0"/>
              </a:rPr>
              <a:t>Zaxxon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7620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52800"/>
            <a:ext cx="2133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2971800"/>
            <a:ext cx="20955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48768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1982 - Console and Computer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97433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mic Sans MS" pitchFamily="66" charset="0"/>
              </a:rPr>
              <a:t>Coleco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releases the </a:t>
            </a:r>
            <a:r>
              <a:rPr lang="en-US" b="1" dirty="0" smtClean="0">
                <a:latin typeface="Comic Sans MS" pitchFamily="66" charset="0"/>
              </a:rPr>
              <a:t>Colecovision</a:t>
            </a:r>
            <a:r>
              <a:rPr lang="en-US" dirty="0" smtClean="0">
                <a:latin typeface="Comic Sans MS" pitchFamily="66" charset="0"/>
              </a:rPr>
              <a:t> console video game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prosesor</a:t>
            </a:r>
            <a:r>
              <a:rPr lang="en-US" dirty="0" smtClean="0">
                <a:latin typeface="Comic Sans MS" pitchFamily="66" charset="0"/>
              </a:rPr>
              <a:t> PC.</a:t>
            </a:r>
          </a:p>
          <a:p>
            <a:r>
              <a:rPr lang="en-US" b="1" dirty="0" smtClean="0">
                <a:latin typeface="Comic Sans MS" pitchFamily="66" charset="0"/>
              </a:rPr>
              <a:t>Atari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Atari 5200 </a:t>
            </a:r>
            <a:r>
              <a:rPr lang="en-US" b="1" dirty="0" err="1" smtClean="0">
                <a:latin typeface="Comic Sans MS" pitchFamily="66" charset="0"/>
              </a:rPr>
              <a:t>SuperSystem</a:t>
            </a:r>
            <a:r>
              <a:rPr lang="en-US" b="1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Commodore 64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menjadi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rumah</a:t>
            </a:r>
            <a:r>
              <a:rPr lang="en-US" dirty="0" smtClean="0">
                <a:latin typeface="Comic Sans MS" pitchFamily="66" charset="0"/>
              </a:rPr>
              <a:t> paling </a:t>
            </a:r>
            <a:r>
              <a:rPr lang="en-US" dirty="0" err="1" smtClean="0">
                <a:latin typeface="Comic Sans MS" pitchFamily="66" charset="0"/>
              </a:rPr>
              <a:t>populer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14400"/>
            <a:ext cx="3124200" cy="195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2819400"/>
            <a:ext cx="2336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3600" y="4457700"/>
            <a:ext cx="32004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676400"/>
          </a:xfrm>
        </p:spPr>
        <p:txBody>
          <a:bodyPr>
            <a:normAutofit/>
          </a:bodyPr>
          <a:lstStyle/>
          <a:p>
            <a:r>
              <a:rPr lang="en-US" b="1" smtClean="0"/>
              <a:t>1917 Magnavox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4573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mic Sans MS" pitchFamily="66" charset="0"/>
              </a:rPr>
              <a:t>Edwin </a:t>
            </a:r>
            <a:r>
              <a:rPr lang="en-US" sz="3600" dirty="0" err="1" smtClean="0">
                <a:latin typeface="Comic Sans MS" pitchFamily="66" charset="0"/>
              </a:rPr>
              <a:t>Pridham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dan</a:t>
            </a:r>
            <a:r>
              <a:rPr lang="en-US" sz="3600" dirty="0" smtClean="0">
                <a:latin typeface="Comic Sans MS" pitchFamily="66" charset="0"/>
              </a:rPr>
              <a:t> Peter L. Jensen </a:t>
            </a:r>
            <a:r>
              <a:rPr lang="en-US" sz="3600" dirty="0" err="1" smtClean="0">
                <a:latin typeface="Comic Sans MS" pitchFamily="66" charset="0"/>
              </a:rPr>
              <a:t>bersaudara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membentuk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perusahaan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b="1" dirty="0" smtClean="0">
                <a:latin typeface="Comic Sans MS" pitchFamily="66" charset="0"/>
              </a:rPr>
              <a:t>Magnavox</a:t>
            </a:r>
            <a:r>
              <a:rPr lang="en-US" sz="3600" dirty="0" smtClean="0">
                <a:latin typeface="Comic Sans MS" pitchFamily="66" charset="0"/>
              </a:rPr>
              <a:t>, </a:t>
            </a:r>
            <a:r>
              <a:rPr lang="en-US" sz="3600" dirty="0" err="1" smtClean="0">
                <a:latin typeface="Comic Sans MS" pitchFamily="66" charset="0"/>
              </a:rPr>
              <a:t>dinamai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setelah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mereka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menciptakan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penemuan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b="1" dirty="0" smtClean="0">
                <a:latin typeface="Comic Sans MS" pitchFamily="66" charset="0"/>
              </a:rPr>
              <a:t>moving-coil loudspeaker</a:t>
            </a:r>
            <a:r>
              <a:rPr lang="en-US" sz="3600" dirty="0" smtClean="0">
                <a:latin typeface="Comic Sans MS" pitchFamily="66" charset="0"/>
              </a:rPr>
              <a:t>.</a:t>
            </a:r>
            <a:endParaRPr lang="en-US" sz="3600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b="1" dirty="0" smtClean="0"/>
              <a:t>1983 - Arcade Games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724400" cy="512673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mic Sans MS" pitchFamily="66" charset="0"/>
              </a:rPr>
              <a:t>Historic Arcade Games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: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Cliff Hanger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Congo Bongo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Dragon’s Lair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Mario Bros.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Spy Hunter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Star Wars</a:t>
            </a:r>
          </a:p>
          <a:p>
            <a:r>
              <a:rPr lang="en-US" b="1" i="1" dirty="0" smtClean="0">
                <a:latin typeface="Comic Sans MS" pitchFamily="66" charset="0"/>
              </a:rPr>
              <a:t>Dragon's Lair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i="1" dirty="0" smtClean="0">
                <a:latin typeface="Comic Sans MS" pitchFamily="66" charset="0"/>
              </a:rPr>
              <a:t>Cliff Hanger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merupakan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teknologi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laserdisc.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4876800"/>
            <a:ext cx="19050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0" y="1981200"/>
            <a:ext cx="27432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73333" y="838200"/>
            <a:ext cx="2142067" cy="192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89174" y="2971800"/>
            <a:ext cx="2138516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1983 - The Crash of the Video Game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486400" cy="5050536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err="1" smtClean="0">
                <a:latin typeface="Comic Sans MS" pitchFamily="66" charset="0"/>
              </a:rPr>
              <a:t>Kompetisi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antara</a:t>
            </a:r>
            <a:r>
              <a:rPr lang="en-US" dirty="0" smtClean="0">
                <a:latin typeface="Comic Sans MS" pitchFamily="66" charset="0"/>
              </a:rPr>
              <a:t> Commodore, PC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Apple </a:t>
            </a:r>
            <a:r>
              <a:rPr lang="en-US" dirty="0" err="1" smtClean="0">
                <a:latin typeface="Comic Sans MS" pitchFamily="66" charset="0"/>
              </a:rPr>
              <a:t>menyebabkan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pasar</a:t>
            </a:r>
            <a:r>
              <a:rPr lang="en-US" dirty="0" smtClean="0">
                <a:latin typeface="Comic Sans MS" pitchFamily="66" charset="0"/>
              </a:rPr>
              <a:t> video game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US </a:t>
            </a:r>
            <a:r>
              <a:rPr lang="en-US" dirty="0" err="1" smtClean="0">
                <a:latin typeface="Comic Sans MS" pitchFamily="66" charset="0"/>
              </a:rPr>
              <a:t>merosot</a:t>
            </a:r>
            <a:r>
              <a:rPr lang="en-US" dirty="0" smtClean="0">
                <a:latin typeface="Comic Sans MS" pitchFamily="66" charset="0"/>
              </a:rPr>
              <a:t>. Atari </a:t>
            </a:r>
            <a:r>
              <a:rPr lang="en-US" dirty="0" err="1" smtClean="0">
                <a:latin typeface="Comic Sans MS" pitchFamily="66" charset="0"/>
              </a:rPr>
              <a:t>mengakhiri</a:t>
            </a:r>
            <a:r>
              <a:rPr lang="en-US" dirty="0" smtClean="0">
                <a:latin typeface="Comic Sans MS" pitchFamily="66" charset="0"/>
              </a:rPr>
              <a:t> Atari 2600.</a:t>
            </a:r>
          </a:p>
          <a:p>
            <a:pPr algn="just"/>
            <a:r>
              <a:rPr lang="en-US" dirty="0" err="1" smtClean="0">
                <a:latin typeface="Comic Sans MS" pitchFamily="66" charset="0"/>
              </a:rPr>
              <a:t>Namun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sangat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keadaan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pasar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Jepang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dibanding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US. </a:t>
            </a:r>
            <a:r>
              <a:rPr lang="en-US" b="1" dirty="0" smtClean="0">
                <a:latin typeface="Comic Sans MS" pitchFamily="66" charset="0"/>
              </a:rPr>
              <a:t>Nintendo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Famicom</a:t>
            </a:r>
            <a:r>
              <a:rPr lang="en-US" b="1" dirty="0" smtClean="0">
                <a:latin typeface="Comic Sans MS" pitchFamily="66" charset="0"/>
              </a:rPr>
              <a:t> (Nintendo Entertainment System)</a:t>
            </a:r>
            <a:r>
              <a:rPr lang="en-US" dirty="0" smtClean="0">
                <a:latin typeface="Comic Sans MS" pitchFamily="66" charset="0"/>
              </a:rPr>
              <a:t>, consol game </a:t>
            </a:r>
            <a:r>
              <a:rPr lang="en-US" dirty="0" err="1" smtClean="0">
                <a:latin typeface="Comic Sans MS" pitchFamily="66" charset="0"/>
              </a:rPr>
              <a:t>rumahan</a:t>
            </a:r>
            <a:r>
              <a:rPr lang="en-US" dirty="0" smtClean="0">
                <a:latin typeface="Comic Sans MS" pitchFamily="66" charset="0"/>
              </a:rPr>
              <a:t> paling </a:t>
            </a:r>
            <a:r>
              <a:rPr lang="en-US" dirty="0" err="1" smtClean="0">
                <a:latin typeface="Comic Sans MS" pitchFamily="66" charset="0"/>
              </a:rPr>
              <a:t>canggih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waktu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itu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Jepang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6475" y="1752600"/>
            <a:ext cx="2981325" cy="2562225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1984 – Arcade Games &amp;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5410200" cy="520293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mic Sans MS" pitchFamily="66" charset="0"/>
              </a:rPr>
              <a:t>Historic Arcade Games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: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Karate Champ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Marble Madness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Punch-Out!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Tapper (aka Root Beer Tapper)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Space Ace</a:t>
            </a:r>
          </a:p>
          <a:p>
            <a:r>
              <a:rPr lang="en-US" b="1" dirty="0" smtClean="0">
                <a:latin typeface="Comic Sans MS" pitchFamily="66" charset="0"/>
              </a:rPr>
              <a:t>Apple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mengupgrade</a:t>
            </a:r>
            <a:r>
              <a:rPr lang="en-US" dirty="0" smtClean="0">
                <a:latin typeface="Comic Sans MS" pitchFamily="66" charset="0"/>
              </a:rPr>
              <a:t> desktop computer </a:t>
            </a:r>
            <a:r>
              <a:rPr lang="en-US" dirty="0" err="1" smtClean="0">
                <a:latin typeface="Comic Sans MS" pitchFamily="66" charset="0"/>
              </a:rPr>
              <a:t>mereka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Macintosh Personal Computer.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0" y="4067175"/>
            <a:ext cx="23812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1371600"/>
            <a:ext cx="15906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1981200"/>
            <a:ext cx="23717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1985 - Arcade and Computer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800600" cy="5202936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Comic Sans MS" pitchFamily="66" charset="0"/>
              </a:rPr>
              <a:t>Historic Arcade Games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: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Gauntlet </a:t>
            </a:r>
            <a:br>
              <a:rPr lang="en-US" dirty="0" smtClean="0">
                <a:latin typeface="Comic Sans MS" pitchFamily="66" charset="0"/>
              </a:rPr>
            </a:br>
            <a:r>
              <a:rPr lang="en-US" dirty="0" smtClean="0">
                <a:latin typeface="Comic Sans MS" pitchFamily="66" charset="0"/>
              </a:rPr>
              <a:t>- Indiana Jones and the Temple of Doom</a:t>
            </a:r>
          </a:p>
          <a:p>
            <a:r>
              <a:rPr lang="en-US" b="1" dirty="0" smtClean="0">
                <a:latin typeface="Comic Sans MS" pitchFamily="66" charset="0"/>
              </a:rPr>
              <a:t>Microsoft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mengembangkan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operasi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Windows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add-on </a:t>
            </a:r>
            <a:r>
              <a:rPr lang="en-US" dirty="0" err="1" smtClean="0">
                <a:latin typeface="Comic Sans MS" pitchFamily="66" charset="0"/>
              </a:rPr>
              <a:t>pada</a:t>
            </a:r>
            <a:r>
              <a:rPr lang="en-US" dirty="0" smtClean="0">
                <a:latin typeface="Comic Sans MS" pitchFamily="66" charset="0"/>
              </a:rPr>
              <a:t> DOS</a:t>
            </a:r>
            <a:r>
              <a:rPr lang="en-US" b="1" dirty="0" smtClean="0">
                <a:latin typeface="Comic Sans MS" pitchFamily="66" charset="0"/>
              </a:rPr>
              <a:t>. </a:t>
            </a:r>
          </a:p>
          <a:p>
            <a:r>
              <a:rPr lang="en-US" b="1" dirty="0" err="1" smtClean="0">
                <a:latin typeface="Comic Sans MS" pitchFamily="66" charset="0"/>
              </a:rPr>
              <a:t>QuantumLink</a:t>
            </a:r>
            <a:r>
              <a:rPr lang="en-US" b="1" dirty="0" smtClean="0">
                <a:latin typeface="Comic Sans MS" pitchFamily="66" charset="0"/>
              </a:rPr>
              <a:t> (aka Q-Link), </a:t>
            </a:r>
            <a:r>
              <a:rPr lang="en-US" dirty="0" err="1" smtClean="0">
                <a:latin typeface="Comic Sans MS" pitchFamily="66" charset="0"/>
              </a:rPr>
              <a:t>layanan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publik</a:t>
            </a:r>
            <a:r>
              <a:rPr lang="en-US" dirty="0" smtClean="0">
                <a:latin typeface="Comic Sans MS" pitchFamily="66" charset="0"/>
              </a:rPr>
              <a:t> online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meluncurkan</a:t>
            </a:r>
            <a:r>
              <a:rPr lang="en-US" dirty="0" smtClean="0">
                <a:latin typeface="Comic Sans MS" pitchFamily="66" charset="0"/>
              </a:rPr>
              <a:t> computer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Commodore.</a:t>
            </a: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8169" y="4038600"/>
            <a:ext cx="3855806" cy="263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371600"/>
            <a:ext cx="4343400" cy="212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1985 - The Rebirth and Third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974336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Comic Sans MS" pitchFamily="66" charset="0"/>
              </a:rPr>
              <a:t>Nintendo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Famicom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US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nama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Nintendo Entertainment System (NES).</a:t>
            </a:r>
            <a:endParaRPr lang="en-US" b="1" dirty="0" smtClean="0">
              <a:latin typeface="Comic Sans MS" pitchFamily="66" charset="0"/>
              <a:hlinkClick r:id="rId3"/>
            </a:endParaRPr>
          </a:p>
          <a:p>
            <a:r>
              <a:rPr lang="en-US" dirty="0" smtClean="0">
                <a:latin typeface="Comic Sans MS" pitchFamily="66" charset="0"/>
              </a:rPr>
              <a:t>Nintendo </a:t>
            </a:r>
            <a:r>
              <a:rPr lang="en-US" dirty="0" err="1" smtClean="0">
                <a:latin typeface="Comic Sans MS" pitchFamily="66" charset="0"/>
              </a:rPr>
              <a:t>juga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b="1" dirty="0" smtClean="0">
                <a:latin typeface="Comic Sans MS" pitchFamily="66" charset="0"/>
              </a:rPr>
              <a:t>Super Mario Bros.</a:t>
            </a:r>
          </a:p>
          <a:p>
            <a:r>
              <a:rPr lang="en-US" dirty="0" smtClean="0">
                <a:latin typeface="Comic Sans MS" pitchFamily="66" charset="0"/>
              </a:rPr>
              <a:t>Di </a:t>
            </a:r>
            <a:r>
              <a:rPr lang="en-US" b="1" dirty="0" smtClean="0">
                <a:latin typeface="Comic Sans MS" pitchFamily="66" charset="0"/>
              </a:rPr>
              <a:t>Soviet Academy of Sciences</a:t>
            </a:r>
            <a:r>
              <a:rPr lang="en-US" dirty="0" smtClean="0">
                <a:latin typeface="Comic Sans MS" pitchFamily="66" charset="0"/>
              </a:rPr>
              <a:t>, programmer </a:t>
            </a:r>
            <a:r>
              <a:rPr lang="en-US" b="1" dirty="0" smtClean="0">
                <a:latin typeface="Comic Sans MS" pitchFamily="66" charset="0"/>
              </a:rPr>
              <a:t>Alex </a:t>
            </a:r>
            <a:r>
              <a:rPr lang="en-US" b="1" dirty="0" err="1" smtClean="0">
                <a:latin typeface="Comic Sans MS" pitchFamily="66" charset="0"/>
              </a:rPr>
              <a:t>Pajitnov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menciptakan</a:t>
            </a:r>
            <a:r>
              <a:rPr lang="en-US" dirty="0" smtClean="0">
                <a:latin typeface="Comic Sans MS" pitchFamily="66" charset="0"/>
              </a:rPr>
              <a:t> game puzzle game </a:t>
            </a:r>
            <a:r>
              <a:rPr lang="en-US" b="1" dirty="0" smtClean="0">
                <a:latin typeface="Comic Sans MS" pitchFamily="66" charset="0"/>
              </a:rPr>
              <a:t>Tetris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990600"/>
            <a:ext cx="28956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048000"/>
            <a:ext cx="2438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34200" y="4861560"/>
            <a:ext cx="213360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1986 - Atari's Return and SEGA's Launch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4495800" cy="48219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SEGA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SEGA Master System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bersaing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NES.</a:t>
            </a:r>
          </a:p>
          <a:p>
            <a:pPr>
              <a:buNone/>
            </a:pPr>
            <a:endParaRPr lang="en-US" dirty="0" smtClean="0">
              <a:latin typeface="Comic Sans MS" pitchFamily="66" charset="0"/>
            </a:endParaRPr>
          </a:p>
          <a:p>
            <a:r>
              <a:rPr lang="en-US" b="1" dirty="0" smtClean="0">
                <a:latin typeface="Comic Sans MS" pitchFamily="66" charset="0"/>
              </a:rPr>
              <a:t>Atari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Atari 7800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memperbaiki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pendahulunya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Atari 5200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066800"/>
            <a:ext cx="42862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4572000"/>
            <a:ext cx="452389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1989 - The Fourth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05400" cy="49743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SEGA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mengupgrade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consolnya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menjadi</a:t>
            </a:r>
            <a:r>
              <a:rPr lang="en-US" dirty="0" smtClean="0">
                <a:latin typeface="Comic Sans MS" pitchFamily="66" charset="0"/>
              </a:rPr>
              <a:t>  </a:t>
            </a:r>
            <a:r>
              <a:rPr lang="en-US" b="1" dirty="0" smtClean="0">
                <a:latin typeface="Comic Sans MS" pitchFamily="66" charset="0"/>
              </a:rPr>
              <a:t>The Sega Genesis (aka </a:t>
            </a:r>
            <a:r>
              <a:rPr lang="en-US" b="1" dirty="0" err="1" smtClean="0">
                <a:latin typeface="Comic Sans MS" pitchFamily="66" charset="0"/>
              </a:rPr>
              <a:t>MegaDrive</a:t>
            </a:r>
            <a:r>
              <a:rPr lang="en-US" b="1" dirty="0" smtClean="0">
                <a:latin typeface="Comic Sans MS" pitchFamily="66" charset="0"/>
              </a:rPr>
              <a:t>).</a:t>
            </a:r>
          </a:p>
          <a:p>
            <a:pPr>
              <a:buNone/>
            </a:pPr>
            <a:endParaRPr lang="en-US" b="1" dirty="0" smtClean="0">
              <a:latin typeface="Comic Sans MS" pitchFamily="66" charset="0"/>
            </a:endParaRPr>
          </a:p>
          <a:p>
            <a:r>
              <a:rPr lang="en-US" b="1" dirty="0" smtClean="0">
                <a:latin typeface="Comic Sans MS" pitchFamily="66" charset="0"/>
              </a:rPr>
              <a:t>The NEC Corporation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The Turbografx-16.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219200"/>
            <a:ext cx="27908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98195" y="3962400"/>
            <a:ext cx="2826704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1989 - The Handheld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419600" cy="50505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Nintendo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game handheld paling </a:t>
            </a:r>
            <a:r>
              <a:rPr lang="en-US" dirty="0" err="1" smtClean="0">
                <a:latin typeface="Comic Sans MS" pitchFamily="66" charset="0"/>
              </a:rPr>
              <a:t>populer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Game Boy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pPr>
              <a:buNone/>
            </a:pPr>
            <a:endParaRPr lang="en-US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menyaingi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Nintendo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b="1" dirty="0" smtClean="0">
                <a:latin typeface="Comic Sans MS" pitchFamily="66" charset="0"/>
              </a:rPr>
              <a:t>Atari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Atari Lynx.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143000"/>
            <a:ext cx="26035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3183" y="4191000"/>
            <a:ext cx="482081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3820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1990 - Console and Computer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962400" cy="50505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mic Sans MS" pitchFamily="66" charset="0"/>
              </a:rPr>
              <a:t>Nintendo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Super Mario Bros. 3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NES.</a:t>
            </a:r>
          </a:p>
          <a:p>
            <a:r>
              <a:rPr lang="en-US" b="1" dirty="0" smtClean="0">
                <a:latin typeface="Comic Sans MS" pitchFamily="66" charset="0"/>
              </a:rPr>
              <a:t>SNK</a:t>
            </a:r>
            <a:r>
              <a:rPr lang="en-US" dirty="0" smtClean="0">
                <a:latin typeface="Comic Sans MS" pitchFamily="66" charset="0"/>
              </a:rPr>
              <a:t> 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Neo-Geo.</a:t>
            </a:r>
          </a:p>
          <a:p>
            <a:r>
              <a:rPr lang="en-US" dirty="0" smtClean="0">
                <a:latin typeface="Comic Sans MS" pitchFamily="66" charset="0"/>
              </a:rPr>
              <a:t>The </a:t>
            </a:r>
            <a:r>
              <a:rPr lang="en-US" b="1" dirty="0" smtClean="0">
                <a:latin typeface="Comic Sans MS" pitchFamily="66" charset="0"/>
              </a:rPr>
              <a:t>Amiga CDTV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computer </a:t>
            </a:r>
            <a:r>
              <a:rPr lang="en-US" dirty="0" err="1" smtClean="0">
                <a:latin typeface="Comic Sans MS" pitchFamily="66" charset="0"/>
              </a:rPr>
              <a:t>rumahan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 </a:t>
            </a:r>
            <a:r>
              <a:rPr lang="en-US" b="1" dirty="0" smtClean="0">
                <a:latin typeface="Comic Sans MS" pitchFamily="66" charset="0"/>
              </a:rPr>
              <a:t>CD-Rom Drive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7371" y="1905000"/>
            <a:ext cx="2340429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371600"/>
            <a:ext cx="2133600" cy="292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4419599"/>
            <a:ext cx="2590800" cy="2307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4582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1990 - The Handheld Revolution Continues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105400" cy="48219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Turbo Express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versi</a:t>
            </a:r>
            <a:r>
              <a:rPr lang="en-US" dirty="0" smtClean="0">
                <a:latin typeface="Comic Sans MS" pitchFamily="66" charset="0"/>
              </a:rPr>
              <a:t> portable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Turbografx-16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pPr>
              <a:buNone/>
            </a:pPr>
            <a:endParaRPr lang="en-US" dirty="0" smtClean="0">
              <a:latin typeface="Comic Sans MS" pitchFamily="66" charset="0"/>
            </a:endParaRPr>
          </a:p>
          <a:p>
            <a:r>
              <a:rPr lang="en-US" b="1" dirty="0" smtClean="0">
                <a:latin typeface="Comic Sans MS" pitchFamily="66" charset="0"/>
              </a:rPr>
              <a:t>Sega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handheld system </a:t>
            </a:r>
            <a:r>
              <a:rPr lang="en-US" b="1" dirty="0" smtClean="0">
                <a:latin typeface="Comic Sans MS" pitchFamily="66" charset="0"/>
              </a:rPr>
              <a:t>Game Gear.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262432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4476665"/>
            <a:ext cx="3733800" cy="238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1936 - </a:t>
            </a:r>
            <a:r>
              <a:rPr lang="en-US" smtClean="0"/>
              <a:t>Seeburg Ray-O-Lite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724400" cy="520293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mic Sans MS" pitchFamily="66" charset="0"/>
              </a:rPr>
              <a:t>Jukebox Manufacturer </a:t>
            </a:r>
            <a:r>
              <a:rPr lang="en-US" b="1" dirty="0" err="1" smtClean="0">
                <a:latin typeface="Comic Sans MS" pitchFamily="66" charset="0"/>
              </a:rPr>
              <a:t>Seeburg</a:t>
            </a:r>
            <a:r>
              <a:rPr lang="en-US" b="1" dirty="0" smtClean="0">
                <a:latin typeface="Comic Sans MS" pitchFamily="66" charset="0"/>
              </a:rPr>
              <a:t> Corporation </a:t>
            </a:r>
            <a:r>
              <a:rPr lang="en-US" dirty="0" err="1" smtClean="0">
                <a:latin typeface="Comic Sans MS" pitchFamily="66" charset="0"/>
              </a:rPr>
              <a:t>meluncurkan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Seeburg</a:t>
            </a:r>
            <a:r>
              <a:rPr lang="en-US" b="1" dirty="0" smtClean="0">
                <a:latin typeface="Comic Sans MS" pitchFamily="66" charset="0"/>
              </a:rPr>
              <a:t> Ray-O-</a:t>
            </a:r>
            <a:r>
              <a:rPr lang="en-US" b="1" dirty="0" err="1" smtClean="0">
                <a:latin typeface="Comic Sans MS" pitchFamily="66" charset="0"/>
              </a:rPr>
              <a:t>Lite</a:t>
            </a:r>
            <a:r>
              <a:rPr lang="en-US" dirty="0" smtClean="0">
                <a:latin typeface="Comic Sans MS" pitchFamily="66" charset="0"/>
              </a:rPr>
              <a:t>, game </a:t>
            </a:r>
            <a:r>
              <a:rPr lang="en-US" dirty="0" err="1" smtClean="0">
                <a:latin typeface="Comic Sans MS" pitchFamily="66" charset="0"/>
              </a:rPr>
              <a:t>mekanik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dimana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menembak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bebek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bergerak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mereka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mengklaim</a:t>
            </a:r>
            <a:r>
              <a:rPr lang="en-US" dirty="0" smtClean="0">
                <a:latin typeface="Comic Sans MS" pitchFamily="66" charset="0"/>
              </a:rPr>
              <a:t> game arcade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light-gun.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600200"/>
            <a:ext cx="316992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1991 - Arcade and Console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181600" cy="5202936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Historic Arcade Game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 - </a:t>
            </a:r>
            <a:r>
              <a:rPr lang="en-US" b="1" dirty="0" smtClean="0">
                <a:latin typeface="Comic Sans MS" pitchFamily="66" charset="0"/>
              </a:rPr>
              <a:t>Street Fighter II.</a:t>
            </a:r>
          </a:p>
          <a:p>
            <a:pPr>
              <a:buNone/>
            </a:pPr>
            <a:endParaRPr lang="en-US" b="1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Nintendo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Super Nintendo (SNES)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b="1" dirty="0" smtClean="0">
                <a:latin typeface="Comic Sans MS" pitchFamily="66" charset="0"/>
              </a:rPr>
              <a:t>Super Mario World.</a:t>
            </a:r>
          </a:p>
          <a:p>
            <a:pPr>
              <a:buNone/>
            </a:pPr>
            <a:endParaRPr lang="en-US" b="1" dirty="0" smtClean="0">
              <a:latin typeface="Comic Sans MS" pitchFamily="66" charset="0"/>
            </a:endParaRPr>
          </a:p>
          <a:p>
            <a:r>
              <a:rPr lang="en-US" b="1" dirty="0" smtClean="0">
                <a:latin typeface="Comic Sans MS" pitchFamily="66" charset="0"/>
              </a:rPr>
              <a:t>Sega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b="1" dirty="0" smtClean="0">
                <a:latin typeface="Comic Sans MS" pitchFamily="66" charset="0"/>
              </a:rPr>
              <a:t>Sonic the Hedgehog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295400"/>
            <a:ext cx="19050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5029200"/>
            <a:ext cx="213653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4061298"/>
            <a:ext cx="2286000" cy="165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1991 - Online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724400" cy="512673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mic Sans MS" pitchFamily="66" charset="0"/>
              </a:rPr>
              <a:t>Game Discworld </a:t>
            </a:r>
            <a:r>
              <a:rPr lang="en-US" dirty="0" smtClean="0">
                <a:latin typeface="Comic Sans MS" pitchFamily="66" charset="0"/>
              </a:rPr>
              <a:t>MUD game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America Online </a:t>
            </a:r>
            <a:r>
              <a:rPr lang="en-US" dirty="0" err="1" smtClean="0">
                <a:latin typeface="Comic Sans MS" pitchFamily="66" charset="0"/>
              </a:rPr>
              <a:t>meluncurkan</a:t>
            </a:r>
            <a:r>
              <a:rPr lang="en-US" dirty="0" smtClean="0">
                <a:latin typeface="Comic Sans MS" pitchFamily="66" charset="0"/>
              </a:rPr>
              <a:t> game graphic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b="1" dirty="0" smtClean="0">
                <a:latin typeface="Comic Sans MS" pitchFamily="66" charset="0"/>
              </a:rPr>
              <a:t>Neverwinter Nights.</a:t>
            </a:r>
          </a:p>
          <a:p>
            <a:r>
              <a:rPr lang="en-US" b="1" dirty="0" smtClean="0">
                <a:latin typeface="Comic Sans MS" pitchFamily="66" charset="0"/>
              </a:rPr>
              <a:t>The ImagiNation Network (aka Sierra Network)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game multiplayer.</a:t>
            </a:r>
          </a:p>
          <a:p>
            <a:endParaRPr lang="en-US" dirty="0" smtClean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295400"/>
            <a:ext cx="3352800" cy="261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114800"/>
            <a:ext cx="353816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1992 - Prelude to the CD-ROM 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800600" cy="4898136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Historic Arcade Game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 - </a:t>
            </a:r>
            <a:r>
              <a:rPr lang="en-US" b="1" dirty="0" smtClean="0">
                <a:latin typeface="Comic Sans MS" pitchFamily="66" charset="0"/>
              </a:rPr>
              <a:t>Mortal Kombat.</a:t>
            </a:r>
          </a:p>
          <a:p>
            <a:r>
              <a:rPr lang="en-US" dirty="0" smtClean="0">
                <a:latin typeface="Comic Sans MS" pitchFamily="66" charset="0"/>
              </a:rPr>
              <a:t>SEGA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console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CD-ROM </a:t>
            </a:r>
            <a:r>
              <a:rPr lang="en-US" dirty="0" err="1" smtClean="0">
                <a:latin typeface="Comic Sans MS" pitchFamily="66" charset="0"/>
              </a:rPr>
              <a:t>lewat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Sega CD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endParaRPr lang="en-US" b="1" dirty="0">
              <a:latin typeface="Comic Sans MS" pitchFamily="66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114800"/>
            <a:ext cx="378704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1600200"/>
            <a:ext cx="275111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2819400"/>
            <a:ext cx="1905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b="1" dirty="0" smtClean="0"/>
              <a:t>1993 - The Fifth Generation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4953000" cy="512673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Comic Sans MS" pitchFamily="66" charset="0"/>
              </a:rPr>
              <a:t>Panasonic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meluncurkan</a:t>
            </a:r>
            <a:r>
              <a:rPr lang="en-US" dirty="0" smtClean="0">
                <a:latin typeface="Comic Sans MS" pitchFamily="66" charset="0"/>
              </a:rPr>
              <a:t> console CD-ROM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3DO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latin typeface="Comic Sans MS" pitchFamily="66" charset="0"/>
              </a:rPr>
              <a:t>Atari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mengupgrade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consolenya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bernama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Jaguar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Selain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CD-ROM system, the Jaguar </a:t>
            </a:r>
            <a:r>
              <a:rPr lang="en-US" dirty="0" err="1" smtClean="0">
                <a:latin typeface="Comic Sans MS" pitchFamily="66" charset="0"/>
              </a:rPr>
              <a:t>masih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menyediakan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slod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menggunakan</a:t>
            </a:r>
            <a:r>
              <a:rPr lang="en-US" dirty="0" smtClean="0">
                <a:latin typeface="Comic Sans MS" pitchFamily="66" charset="0"/>
              </a:rPr>
              <a:t> cartridge games.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latin typeface="Comic Sans MS" pitchFamily="66" charset="0"/>
              </a:rPr>
              <a:t>Doom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cepat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menggantikan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Wolfenstein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3D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game FPS paling </a:t>
            </a:r>
            <a:r>
              <a:rPr lang="en-US" dirty="0" err="1" smtClean="0">
                <a:latin typeface="Comic Sans MS" pitchFamily="66" charset="0"/>
              </a:rPr>
              <a:t>populer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62750" y="1066800"/>
            <a:ext cx="23812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1295400"/>
            <a:ext cx="1143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4343400"/>
            <a:ext cx="30956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1994 - Sony Enters the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4267200" cy="5050536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Historic Arcade Game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: - </a:t>
            </a:r>
            <a:r>
              <a:rPr lang="en-US" b="1" dirty="0" smtClean="0">
                <a:latin typeface="Comic Sans MS" pitchFamily="66" charset="0"/>
              </a:rPr>
              <a:t>Tekken.</a:t>
            </a:r>
          </a:p>
          <a:p>
            <a:r>
              <a:rPr lang="en-US" b="1" dirty="0" smtClean="0">
                <a:latin typeface="Comic Sans MS" pitchFamily="66" charset="0"/>
              </a:rPr>
              <a:t>SEGA Saturn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Sony PlayStation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Jepang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selang</a:t>
            </a:r>
            <a:r>
              <a:rPr lang="en-US" dirty="0" smtClean="0">
                <a:latin typeface="Comic Sans MS" pitchFamily="66" charset="0"/>
              </a:rPr>
              <a:t> 1 </a:t>
            </a:r>
            <a:r>
              <a:rPr lang="en-US" dirty="0" err="1" smtClean="0">
                <a:latin typeface="Comic Sans MS" pitchFamily="66" charset="0"/>
              </a:rPr>
              <a:t>bulan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Cyan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Myst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menjadi</a:t>
            </a:r>
            <a:r>
              <a:rPr lang="en-US" dirty="0" smtClean="0">
                <a:latin typeface="Comic Sans MS" pitchFamily="66" charset="0"/>
              </a:rPr>
              <a:t> best selling computer game.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219199"/>
            <a:ext cx="2971800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4419600"/>
            <a:ext cx="3600450" cy="2160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1995 - Console and Computer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495800" cy="48981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The SEGA Saturn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Sony PlayStation </a:t>
            </a:r>
            <a:r>
              <a:rPr lang="en-US" dirty="0" err="1" smtClean="0">
                <a:latin typeface="Comic Sans MS" pitchFamily="66" charset="0"/>
              </a:rPr>
              <a:t>dirilis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</a:t>
            </a:r>
            <a:r>
              <a:rPr lang="en-US" dirty="0" smtClean="0">
                <a:latin typeface="Comic Sans MS" pitchFamily="66" charset="0"/>
              </a:rPr>
              <a:t> United States.</a:t>
            </a:r>
          </a:p>
          <a:p>
            <a:r>
              <a:rPr lang="en-US" dirty="0" smtClean="0">
                <a:latin typeface="Comic Sans MS" pitchFamily="66" charset="0"/>
              </a:rPr>
              <a:t>Microsoft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Window 95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menjadikan</a:t>
            </a:r>
            <a:r>
              <a:rPr lang="en-US" dirty="0" smtClean="0">
                <a:latin typeface="Comic Sans MS" pitchFamily="66" charset="0"/>
              </a:rPr>
              <a:t> windows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sistem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operasi</a:t>
            </a:r>
            <a:r>
              <a:rPr lang="en-US" dirty="0" smtClean="0">
                <a:latin typeface="Comic Sans MS" pitchFamily="66" charset="0"/>
              </a:rPr>
              <a:t> paling </a:t>
            </a:r>
            <a:r>
              <a:rPr lang="en-US" dirty="0" err="1" smtClean="0">
                <a:latin typeface="Comic Sans MS" pitchFamily="66" charset="0"/>
              </a:rPr>
              <a:t>populer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752600"/>
            <a:ext cx="3860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1995 - The Virtual Boy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974336"/>
          </a:xfrm>
        </p:spPr>
        <p:txBody>
          <a:bodyPr/>
          <a:lstStyle/>
          <a:p>
            <a:r>
              <a:rPr lang="es-ES" dirty="0" err="1" smtClean="0">
                <a:latin typeface="Comic Sans MS" pitchFamily="66" charset="0"/>
              </a:rPr>
              <a:t>Untuk</a:t>
            </a:r>
            <a:r>
              <a:rPr lang="es-ES" dirty="0" smtClean="0">
                <a:latin typeface="Comic Sans MS" pitchFamily="66" charset="0"/>
              </a:rPr>
              <a:t> </a:t>
            </a:r>
            <a:r>
              <a:rPr lang="es-ES" dirty="0" err="1" smtClean="0">
                <a:latin typeface="Comic Sans MS" pitchFamily="66" charset="0"/>
              </a:rPr>
              <a:t>mencoba</a:t>
            </a:r>
            <a:r>
              <a:rPr lang="es-ES" dirty="0" smtClean="0">
                <a:latin typeface="Comic Sans MS" pitchFamily="66" charset="0"/>
              </a:rPr>
              <a:t> dan </a:t>
            </a:r>
            <a:r>
              <a:rPr lang="es-ES" dirty="0" err="1" smtClean="0">
                <a:latin typeface="Comic Sans MS" pitchFamily="66" charset="0"/>
              </a:rPr>
              <a:t>memanfaatkan</a:t>
            </a:r>
            <a:r>
              <a:rPr lang="es-ES" dirty="0" smtClean="0">
                <a:latin typeface="Comic Sans MS" pitchFamily="66" charset="0"/>
              </a:rPr>
              <a:t> </a:t>
            </a:r>
            <a:r>
              <a:rPr lang="es-ES" b="1" dirty="0" smtClean="0">
                <a:latin typeface="Comic Sans MS" pitchFamily="66" charset="0"/>
              </a:rPr>
              <a:t>Virtual</a:t>
            </a:r>
            <a:r>
              <a:rPr lang="es-ES" dirty="0" smtClean="0">
                <a:latin typeface="Comic Sans MS" pitchFamily="66" charset="0"/>
              </a:rPr>
              <a:t> </a:t>
            </a:r>
            <a:r>
              <a:rPr lang="es-ES" b="1" dirty="0" err="1" smtClean="0">
                <a:latin typeface="Comic Sans MS" pitchFamily="66" charset="0"/>
              </a:rPr>
              <a:t>Reality,Nintendo</a:t>
            </a:r>
            <a:r>
              <a:rPr lang="es-ES" dirty="0" smtClean="0">
                <a:latin typeface="Comic Sans MS" pitchFamily="66" charset="0"/>
              </a:rPr>
              <a:t> </a:t>
            </a:r>
            <a:r>
              <a:rPr lang="es-ES" dirty="0" err="1" smtClean="0">
                <a:latin typeface="Comic Sans MS" pitchFamily="66" charset="0"/>
              </a:rPr>
              <a:t>meluncurkan</a:t>
            </a:r>
            <a:r>
              <a:rPr lang="es-ES" dirty="0" smtClean="0">
                <a:latin typeface="Comic Sans MS" pitchFamily="66" charset="0"/>
              </a:rPr>
              <a:t> </a:t>
            </a:r>
            <a:r>
              <a:rPr lang="es-ES" b="1" dirty="0" smtClean="0">
                <a:latin typeface="Comic Sans MS" pitchFamily="66" charset="0"/>
              </a:rPr>
              <a:t>Virtual</a:t>
            </a:r>
            <a:r>
              <a:rPr lang="es-ES" dirty="0" smtClean="0">
                <a:latin typeface="Comic Sans MS" pitchFamily="66" charset="0"/>
              </a:rPr>
              <a:t> </a:t>
            </a:r>
            <a:r>
              <a:rPr lang="es-ES" b="1" dirty="0" err="1" smtClean="0">
                <a:latin typeface="Comic Sans MS" pitchFamily="66" charset="0"/>
              </a:rPr>
              <a:t>Boy</a:t>
            </a:r>
            <a:r>
              <a:rPr lang="es-ES" dirty="0" smtClean="0">
                <a:latin typeface="Comic Sans MS" pitchFamily="66" charset="0"/>
              </a:rPr>
              <a:t>.</a:t>
            </a: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752600"/>
            <a:ext cx="428625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143000"/>
            <a:ext cx="2438400" cy="2223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12192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1996 - Console and Computer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029200" cy="50505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Nintendo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64-Bit console,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Nintendo 64 (N64)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Tomb Raider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diluncurkan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PlayStation, Saturn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PC.</a:t>
            </a:r>
          </a:p>
          <a:p>
            <a:r>
              <a:rPr lang="en-US" b="1" dirty="0" smtClean="0">
                <a:latin typeface="Comic Sans MS" pitchFamily="66" charset="0"/>
              </a:rPr>
              <a:t>Meridian 59</a:t>
            </a:r>
            <a:r>
              <a:rPr lang="en-US" dirty="0" smtClean="0">
                <a:latin typeface="Comic Sans MS" pitchFamily="66" charset="0"/>
              </a:rPr>
              <a:t>, game online MMOG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graphic 3D.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2895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29200" y="4876800"/>
            <a:ext cx="236220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2075" y="4800600"/>
            <a:ext cx="2143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1996 - Handheld and Novelty Gaming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5105400" cy="50505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Tiger Electronics </a:t>
            </a:r>
            <a:r>
              <a:rPr lang="en-US" dirty="0" err="1" smtClean="0">
                <a:latin typeface="Comic Sans MS" pitchFamily="66" charset="0"/>
              </a:rPr>
              <a:t>meluncurkan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Game.com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menyaingi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game boy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Rumble</a:t>
            </a:r>
            <a:r>
              <a:rPr lang="en-US" dirty="0" smtClean="0">
                <a:latin typeface="Comic Sans MS" pitchFamily="66" charset="0"/>
              </a:rPr>
              <a:t> features </a:t>
            </a:r>
            <a:r>
              <a:rPr lang="en-US" dirty="0" err="1" smtClean="0">
                <a:latin typeface="Comic Sans MS" pitchFamily="66" charset="0"/>
              </a:rPr>
              <a:t>memperkenalkan</a:t>
            </a:r>
            <a:r>
              <a:rPr lang="en-US" dirty="0" smtClean="0">
                <a:latin typeface="Comic Sans MS" pitchFamily="66" charset="0"/>
              </a:rPr>
              <a:t> joysticks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controllers.</a:t>
            </a:r>
          </a:p>
          <a:p>
            <a:r>
              <a:rPr lang="en-US" b="1" dirty="0" smtClean="0">
                <a:latin typeface="Comic Sans MS" pitchFamily="66" charset="0"/>
              </a:rPr>
              <a:t>Tamagotchi</a:t>
            </a:r>
            <a:r>
              <a:rPr lang="en-US" dirty="0" smtClean="0">
                <a:latin typeface="Comic Sans MS" pitchFamily="66" charset="0"/>
              </a:rPr>
              <a:t>, game </a:t>
            </a:r>
            <a:r>
              <a:rPr lang="en-US" b="1" dirty="0" smtClean="0">
                <a:latin typeface="Comic Sans MS" pitchFamily="66" charset="0"/>
              </a:rPr>
              <a:t>virtual pet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447800"/>
            <a:ext cx="2895600" cy="1790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10350" y="3314700"/>
            <a:ext cx="238125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0826" y="1499646"/>
            <a:ext cx="4913174" cy="535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610600" cy="16002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1998 - The Sixth Generation of Consoles Harnessing the Power of Computers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424"/>
            <a:ext cx="4876800" cy="4325112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Sega </a:t>
            </a:r>
            <a:r>
              <a:rPr lang="en-US" dirty="0" err="1" smtClean="0">
                <a:latin typeface="Comic Sans MS" pitchFamily="66" charset="0"/>
              </a:rPr>
              <a:t>meluncurkan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Dreamcast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Jepang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1947 - The Age of Discovery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omic Sans MS" pitchFamily="66" charset="0"/>
              </a:rPr>
              <a:t>Thomas T. Goldsmith Jr. </a:t>
            </a:r>
            <a:r>
              <a:rPr lang="en-US" sz="3600" b="1" dirty="0" err="1" smtClean="0">
                <a:latin typeface="Comic Sans MS" pitchFamily="66" charset="0"/>
              </a:rPr>
              <a:t>dan</a:t>
            </a:r>
            <a:r>
              <a:rPr lang="en-US" sz="3600" b="1" dirty="0" smtClean="0">
                <a:latin typeface="Comic Sans MS" pitchFamily="66" charset="0"/>
              </a:rPr>
              <a:t> </a:t>
            </a:r>
            <a:r>
              <a:rPr lang="en-US" sz="3600" b="1" dirty="0" err="1" smtClean="0">
                <a:latin typeface="Comic Sans MS" pitchFamily="66" charset="0"/>
              </a:rPr>
              <a:t>Estle</a:t>
            </a:r>
            <a:r>
              <a:rPr lang="en-US" sz="3600" b="1" dirty="0" smtClean="0">
                <a:latin typeface="Comic Sans MS" pitchFamily="66" charset="0"/>
              </a:rPr>
              <a:t> Ray Mann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mengembangkan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permainan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elektronik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pertama</a:t>
            </a:r>
            <a:r>
              <a:rPr lang="en-US" sz="3600" dirty="0" smtClean="0">
                <a:latin typeface="Comic Sans MS" pitchFamily="66" charset="0"/>
              </a:rPr>
              <a:t>. </a:t>
            </a:r>
            <a:r>
              <a:rPr lang="en-US" sz="3600" dirty="0" err="1" smtClean="0">
                <a:latin typeface="Comic Sans MS" pitchFamily="66" charset="0"/>
              </a:rPr>
              <a:t>Menggunakan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b="1" dirty="0" err="1" smtClean="0">
                <a:latin typeface="Comic Sans MS" pitchFamily="66" charset="0"/>
              </a:rPr>
              <a:t>tabung</a:t>
            </a:r>
            <a:r>
              <a:rPr lang="en-US" sz="3600" b="1" dirty="0" smtClean="0">
                <a:latin typeface="Comic Sans MS" pitchFamily="66" charset="0"/>
              </a:rPr>
              <a:t> </a:t>
            </a:r>
            <a:r>
              <a:rPr lang="en-US" sz="3600" b="1" dirty="0" err="1" smtClean="0">
                <a:latin typeface="Comic Sans MS" pitchFamily="66" charset="0"/>
              </a:rPr>
              <a:t>sinar</a:t>
            </a:r>
            <a:r>
              <a:rPr lang="en-US" sz="3600" b="1" dirty="0" smtClean="0">
                <a:latin typeface="Comic Sans MS" pitchFamily="66" charset="0"/>
              </a:rPr>
              <a:t> </a:t>
            </a:r>
            <a:r>
              <a:rPr lang="en-US" sz="3600" b="1" dirty="0" err="1" smtClean="0">
                <a:latin typeface="Comic Sans MS" pitchFamily="66" charset="0"/>
              </a:rPr>
              <a:t>katoda</a:t>
            </a:r>
            <a:r>
              <a:rPr lang="en-US" sz="3600" b="1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menampilkan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simulasi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mereka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menembakkan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rudal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ke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sasaran</a:t>
            </a:r>
            <a:r>
              <a:rPr lang="en-US" sz="3600" dirty="0" smtClean="0">
                <a:latin typeface="Comic Sans MS" pitchFamily="66" charset="0"/>
              </a:rPr>
              <a:t> yang </a:t>
            </a:r>
            <a:r>
              <a:rPr lang="en-US" sz="3600" dirty="0" err="1" smtClean="0">
                <a:latin typeface="Comic Sans MS" pitchFamily="66" charset="0"/>
              </a:rPr>
              <a:t>ditempatkan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di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layar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b="1" dirty="0" smtClean="0">
                <a:latin typeface="Comic Sans MS" pitchFamily="66" charset="0"/>
              </a:rPr>
              <a:t>overlay</a:t>
            </a:r>
            <a:r>
              <a:rPr lang="en-US" sz="3600" dirty="0" smtClean="0">
                <a:latin typeface="Comic Sans MS" pitchFamily="66" charset="0"/>
              </a:rPr>
              <a:t>.</a:t>
            </a:r>
            <a:endParaRPr lang="en-US" sz="3600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371600"/>
          </a:xfrm>
        </p:spPr>
        <p:txBody>
          <a:bodyPr>
            <a:normAutofit/>
          </a:bodyPr>
          <a:lstStyle/>
          <a:p>
            <a:r>
              <a:rPr lang="en-US" b="1" dirty="0" smtClean="0"/>
              <a:t>1998 - The Second Generation of Handhelds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105400" cy="4821936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Nintendo </a:t>
            </a:r>
            <a:r>
              <a:rPr lang="en-US" dirty="0" err="1" smtClean="0">
                <a:latin typeface="Comic Sans MS" pitchFamily="66" charset="0"/>
              </a:rPr>
              <a:t>memberikan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warna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</a:t>
            </a:r>
            <a:r>
              <a:rPr lang="en-US" dirty="0" smtClean="0">
                <a:latin typeface="Comic Sans MS" pitchFamily="66" charset="0"/>
              </a:rPr>
              <a:t> game handhelds </a:t>
            </a:r>
            <a:r>
              <a:rPr lang="en-US" dirty="0" err="1" smtClean="0">
                <a:latin typeface="Comic Sans MS" pitchFamily="66" charset="0"/>
              </a:rPr>
              <a:t>lewat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Game Boy Color (GBC).</a:t>
            </a:r>
          </a:p>
          <a:p>
            <a:pPr>
              <a:buNone/>
            </a:pPr>
            <a:endParaRPr lang="en-US" b="1" dirty="0" smtClean="0">
              <a:latin typeface="Comic Sans MS" pitchFamily="66" charset="0"/>
            </a:endParaRPr>
          </a:p>
          <a:p>
            <a:r>
              <a:rPr lang="en-US" dirty="0" smtClean="0">
                <a:latin typeface="Comic Sans MS" pitchFamily="66" charset="0"/>
              </a:rPr>
              <a:t>SNK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console </a:t>
            </a:r>
            <a:r>
              <a:rPr lang="en-US" dirty="0" err="1" smtClean="0">
                <a:latin typeface="Comic Sans MS" pitchFamily="66" charset="0"/>
              </a:rPr>
              <a:t>versi</a:t>
            </a:r>
            <a:r>
              <a:rPr lang="en-US" dirty="0" smtClean="0">
                <a:latin typeface="Comic Sans MS" pitchFamily="66" charset="0"/>
              </a:rPr>
              <a:t> handheld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nama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Neo-Geo Pocket. 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7900" y="1143000"/>
            <a:ext cx="2286000" cy="273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53100" y="40005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4812" r="5388"/>
          <a:stretch>
            <a:fillRect/>
          </a:stretch>
        </p:blipFill>
        <p:spPr bwMode="auto">
          <a:xfrm>
            <a:off x="5257800" y="8382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1999 - Dreamcast Fails and EverQuest Launches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4724400" cy="4745736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omic Sans MS" pitchFamily="66" charset="0"/>
              </a:rPr>
              <a:t>Sega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Dreamcast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United States. </a:t>
            </a:r>
          </a:p>
          <a:p>
            <a:pPr>
              <a:buNone/>
            </a:pPr>
            <a:endParaRPr lang="en-US" dirty="0" smtClean="0">
              <a:latin typeface="Comic Sans MS" pitchFamily="66" charset="0"/>
            </a:endParaRPr>
          </a:p>
          <a:p>
            <a:r>
              <a:rPr lang="en-US" b="1" dirty="0" smtClean="0">
                <a:latin typeface="Comic Sans MS" pitchFamily="66" charset="0"/>
              </a:rPr>
              <a:t>Sony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PlayStation 2</a:t>
            </a:r>
            <a:r>
              <a:rPr lang="en-US" dirty="0" smtClean="0">
                <a:latin typeface="Comic Sans MS" pitchFamily="66" charset="0"/>
              </a:rPr>
              <a:t> in 2001.</a:t>
            </a:r>
          </a:p>
          <a:p>
            <a:pPr>
              <a:buNone/>
            </a:pPr>
            <a:endParaRPr lang="en-US" dirty="0" smtClean="0">
              <a:latin typeface="Comic Sans MS" pitchFamily="66" charset="0"/>
            </a:endParaRPr>
          </a:p>
          <a:p>
            <a:r>
              <a:rPr lang="en-US" b="1" dirty="0" smtClean="0">
                <a:latin typeface="Comic Sans MS" pitchFamily="66" charset="0"/>
              </a:rPr>
              <a:t>Sony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meluncurkan</a:t>
            </a:r>
            <a:r>
              <a:rPr lang="en-US" dirty="0" smtClean="0">
                <a:latin typeface="Comic Sans MS" pitchFamily="66" charset="0"/>
              </a:rPr>
              <a:t> game </a:t>
            </a:r>
            <a:r>
              <a:rPr lang="en-US" b="1" dirty="0" smtClean="0">
                <a:latin typeface="Comic Sans MS" pitchFamily="66" charset="0"/>
              </a:rPr>
              <a:t>MMOG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populer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  </a:t>
            </a:r>
            <a:r>
              <a:rPr lang="en-US" b="1" dirty="0" smtClean="0">
                <a:latin typeface="Comic Sans MS" pitchFamily="66" charset="0"/>
              </a:rPr>
              <a:t>EverQuest.</a:t>
            </a:r>
          </a:p>
          <a:p>
            <a:endParaRPr lang="en-US" dirty="0">
              <a:latin typeface="Comic Sans MS" pitchFamily="66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4724400"/>
            <a:ext cx="2514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2001 - The Third Generation of Handhelds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4572000" cy="4745736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Nintendo </a:t>
            </a:r>
            <a:r>
              <a:rPr lang="en-US" dirty="0" err="1" smtClean="0">
                <a:latin typeface="Comic Sans MS" pitchFamily="66" charset="0"/>
              </a:rPr>
              <a:t>merilis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Game Boy Advance (GBA).</a:t>
            </a:r>
            <a:endParaRPr lang="en-US" b="1" dirty="0">
              <a:latin typeface="Comic Sans MS" pitchFamily="66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819400"/>
            <a:ext cx="51054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2005 - The Next-Gen Consoles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495800" cy="48981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Xbox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meluncurkan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Xbox Live Arcade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layanan</a:t>
            </a:r>
            <a:r>
              <a:rPr lang="en-US" dirty="0" smtClean="0">
                <a:latin typeface="Comic Sans MS" pitchFamily="66" charset="0"/>
              </a:rPr>
              <a:t> download </a:t>
            </a:r>
            <a:r>
              <a:rPr lang="en-US" dirty="0" err="1" smtClean="0">
                <a:latin typeface="Comic Sans MS" pitchFamily="66" charset="0"/>
              </a:rPr>
              <a:t>berbayar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Xbox </a:t>
            </a:r>
            <a:r>
              <a:rPr lang="en-US" b="1" dirty="0" err="1" smtClean="0">
                <a:latin typeface="Comic Sans MS" pitchFamily="66" charset="0"/>
              </a:rPr>
              <a:t>dan</a:t>
            </a:r>
            <a:r>
              <a:rPr lang="en-US" b="1" dirty="0" smtClean="0">
                <a:latin typeface="Comic Sans MS" pitchFamily="66" charset="0"/>
              </a:rPr>
              <a:t> Xbox 360 systems.</a:t>
            </a:r>
          </a:p>
          <a:p>
            <a:endParaRPr lang="en-US" b="1" dirty="0">
              <a:latin typeface="Comic Sans MS" pitchFamily="66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00200"/>
            <a:ext cx="419001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21920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2006 - Next Gen Consoles Continue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029200" cy="4821936"/>
          </a:xfrm>
        </p:spPr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The </a:t>
            </a:r>
            <a:r>
              <a:rPr lang="en-US" b="1" dirty="0" err="1" smtClean="0">
                <a:latin typeface="Comic Sans MS" pitchFamily="66" charset="0"/>
              </a:rPr>
              <a:t>Wii</a:t>
            </a:r>
            <a:r>
              <a:rPr lang="en-US" b="1" dirty="0" smtClean="0">
                <a:latin typeface="Comic Sans MS" pitchFamily="66" charset="0"/>
              </a:rPr>
              <a:t> Virtual Console’s </a:t>
            </a:r>
            <a:r>
              <a:rPr lang="en-US" b="1" dirty="0" err="1" smtClean="0">
                <a:latin typeface="Comic Sans MS" pitchFamily="66" charset="0"/>
              </a:rPr>
              <a:t>Wii</a:t>
            </a:r>
            <a:r>
              <a:rPr lang="en-US" b="1" dirty="0" smtClean="0">
                <a:latin typeface="Comic Sans MS" pitchFamily="66" charset="0"/>
              </a:rPr>
              <a:t> Shop Channel </a:t>
            </a:r>
            <a:r>
              <a:rPr lang="en-US" dirty="0" err="1" smtClean="0">
                <a:latin typeface="Comic Sans MS" pitchFamily="66" charset="0"/>
              </a:rPr>
              <a:t>menawarkan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layanan</a:t>
            </a:r>
            <a:r>
              <a:rPr lang="en-US" dirty="0" smtClean="0">
                <a:latin typeface="Comic Sans MS" pitchFamily="66" charset="0"/>
              </a:rPr>
              <a:t> download </a:t>
            </a:r>
            <a:r>
              <a:rPr lang="en-US" dirty="0" err="1" smtClean="0">
                <a:latin typeface="Comic Sans MS" pitchFamily="66" charset="0"/>
              </a:rPr>
              <a:t>berbayar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Wii</a:t>
            </a:r>
            <a:r>
              <a:rPr lang="en-US" b="1" dirty="0" smtClean="0">
                <a:latin typeface="Comic Sans MS" pitchFamily="66" charset="0"/>
              </a:rPr>
              <a:t> console</a:t>
            </a:r>
            <a:r>
              <a:rPr lang="en-US" dirty="0" smtClean="0">
                <a:latin typeface="Comic Sans MS" pitchFamily="66" charset="0"/>
              </a:rPr>
              <a:t>.</a:t>
            </a:r>
          </a:p>
          <a:p>
            <a:r>
              <a:rPr lang="en-US" b="1" dirty="0" smtClean="0">
                <a:latin typeface="Comic Sans MS" pitchFamily="66" charset="0"/>
              </a:rPr>
              <a:t>PlayStation Network </a:t>
            </a:r>
            <a:r>
              <a:rPr lang="en-US" dirty="0" err="1" smtClean="0">
                <a:latin typeface="Comic Sans MS" pitchFamily="66" charset="0"/>
              </a:rPr>
              <a:t>meluncurkan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layanan</a:t>
            </a:r>
            <a:r>
              <a:rPr lang="en-US" dirty="0" smtClean="0">
                <a:latin typeface="Comic Sans MS" pitchFamily="66" charset="0"/>
              </a:rPr>
              <a:t> download </a:t>
            </a:r>
            <a:r>
              <a:rPr lang="en-US" dirty="0" err="1" smtClean="0">
                <a:latin typeface="Comic Sans MS" pitchFamily="66" charset="0"/>
              </a:rPr>
              <a:t>berbayar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PlayStation 3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3818792"/>
            <a:ext cx="2590800" cy="303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Referensi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About :</a:t>
            </a:r>
          </a:p>
          <a:p>
            <a:pPr>
              <a:buNone/>
            </a:pPr>
            <a:r>
              <a:rPr lang="en-US" sz="6600" dirty="0" smtClean="0"/>
              <a:t>	www.about.com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Pengertian Game?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smtClean="0"/>
              <a:t>Apa itu Game 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8229600" cy="5202936"/>
          </a:xfrm>
        </p:spPr>
        <p:txBody>
          <a:bodyPr/>
          <a:lstStyle/>
          <a:p>
            <a:r>
              <a:rPr lang="en-US" smtClean="0"/>
              <a:t>Contoh games sederhana :</a:t>
            </a:r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438400"/>
            <a:ext cx="4479554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876800" y="990600"/>
            <a:ext cx="4114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err="1" smtClean="0">
                <a:latin typeface="Comic Sans MS" pitchFamily="66" charset="0"/>
              </a:rPr>
              <a:t>Pemain</a:t>
            </a:r>
            <a:r>
              <a:rPr lang="en-US" b="1" u="sng" dirty="0" smtClean="0">
                <a:latin typeface="Comic Sans MS" pitchFamily="66" charset="0"/>
              </a:rPr>
              <a:t>: </a:t>
            </a:r>
            <a:r>
              <a:rPr lang="en-US" dirty="0" smtClean="0">
                <a:latin typeface="Comic Sans MS" pitchFamily="66" charset="0"/>
              </a:rPr>
              <a:t>2</a:t>
            </a:r>
          </a:p>
          <a:p>
            <a:pPr marL="342900" indent="-342900"/>
            <a:r>
              <a:rPr lang="en-US" dirty="0" smtClean="0">
                <a:latin typeface="Comic Sans MS" pitchFamily="66" charset="0"/>
              </a:rPr>
              <a:t>- Human </a:t>
            </a:r>
            <a:r>
              <a:rPr lang="en-US" dirty="0" err="1" smtClean="0">
                <a:latin typeface="Comic Sans MS" pitchFamily="66" charset="0"/>
              </a:rPr>
              <a:t>vs</a:t>
            </a:r>
            <a:r>
              <a:rPr lang="en-US" dirty="0" smtClean="0">
                <a:latin typeface="Comic Sans MS" pitchFamily="66" charset="0"/>
              </a:rPr>
              <a:t> Human</a:t>
            </a:r>
          </a:p>
          <a:p>
            <a:pPr marL="342900" indent="-342900"/>
            <a:r>
              <a:rPr lang="en-US" dirty="0" smtClean="0">
                <a:latin typeface="Comic Sans MS" pitchFamily="66" charset="0"/>
              </a:rPr>
              <a:t>- Human </a:t>
            </a:r>
            <a:r>
              <a:rPr lang="en-US" dirty="0" err="1" smtClean="0">
                <a:latin typeface="Comic Sans MS" pitchFamily="66" charset="0"/>
              </a:rPr>
              <a:t>vs</a:t>
            </a:r>
            <a:r>
              <a:rPr lang="en-US" dirty="0" smtClean="0">
                <a:latin typeface="Comic Sans MS" pitchFamily="66" charset="0"/>
              </a:rPr>
              <a:t> Computer</a:t>
            </a:r>
          </a:p>
          <a:p>
            <a:pPr marL="342900" indent="-342900"/>
            <a:endParaRPr lang="en-US" dirty="0" smtClean="0">
              <a:latin typeface="Comic Sans MS" pitchFamily="66" charset="0"/>
            </a:endParaRPr>
          </a:p>
          <a:p>
            <a:r>
              <a:rPr lang="en-US" b="1" u="sng" dirty="0" err="1" smtClean="0">
                <a:latin typeface="Comic Sans MS" pitchFamily="66" charset="0"/>
              </a:rPr>
              <a:t>Persiapan</a:t>
            </a:r>
            <a:r>
              <a:rPr lang="en-US" b="1" u="sng" dirty="0" smtClean="0">
                <a:latin typeface="Comic Sans MS" pitchFamily="66" charset="0"/>
              </a:rPr>
              <a:t>: </a:t>
            </a:r>
          </a:p>
          <a:p>
            <a:r>
              <a:rPr lang="en-US" dirty="0" err="1" smtClean="0">
                <a:latin typeface="Comic Sans MS" pitchFamily="66" charset="0"/>
              </a:rPr>
              <a:t>Buatlah</a:t>
            </a:r>
            <a:r>
              <a:rPr lang="en-US" dirty="0" smtClean="0">
                <a:latin typeface="Comic Sans MS" pitchFamily="66" charset="0"/>
              </a:rPr>
              <a:t> grid 3 × 3. </a:t>
            </a:r>
            <a:r>
              <a:rPr lang="en-US" dirty="0" err="1" smtClean="0">
                <a:latin typeface="Comic Sans MS" pitchFamily="66" charset="0"/>
              </a:rPr>
              <a:t>Pilih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seorang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bermain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pertama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X. </a:t>
            </a:r>
            <a:r>
              <a:rPr lang="en-US" dirty="0" err="1" smtClean="0">
                <a:latin typeface="Comic Sans MS" pitchFamily="66" charset="0"/>
              </a:rPr>
              <a:t>lawan</a:t>
            </a:r>
            <a:r>
              <a:rPr lang="en-US" dirty="0" smtClean="0">
                <a:latin typeface="Comic Sans MS" pitchFamily="66" charset="0"/>
              </a:rPr>
              <a:t> main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O.</a:t>
            </a:r>
          </a:p>
          <a:p>
            <a:r>
              <a:rPr lang="en-US" dirty="0" smtClean="0">
                <a:latin typeface="Comic Sans MS" pitchFamily="66" charset="0"/>
              </a:rPr>
              <a:t/>
            </a:r>
            <a:br>
              <a:rPr lang="en-US" dirty="0" smtClean="0">
                <a:latin typeface="Comic Sans MS" pitchFamily="66" charset="0"/>
              </a:rPr>
            </a:br>
            <a:r>
              <a:rPr lang="en-US" b="1" u="sng" dirty="0" smtClean="0">
                <a:latin typeface="Comic Sans MS" pitchFamily="66" charset="0"/>
              </a:rPr>
              <a:t>Cara </a:t>
            </a:r>
            <a:r>
              <a:rPr lang="en-US" b="1" u="sng" dirty="0" err="1" smtClean="0">
                <a:latin typeface="Comic Sans MS" pitchFamily="66" charset="0"/>
              </a:rPr>
              <a:t>bermain</a:t>
            </a:r>
            <a:r>
              <a:rPr lang="en-US" b="1" u="sng" dirty="0" smtClean="0">
                <a:latin typeface="Comic Sans MS" pitchFamily="66" charset="0"/>
              </a:rPr>
              <a:t>: </a:t>
            </a:r>
          </a:p>
          <a:p>
            <a:r>
              <a:rPr lang="en-US" dirty="0" err="1" smtClean="0">
                <a:latin typeface="Comic Sans MS" pitchFamily="66" charset="0"/>
              </a:rPr>
              <a:t>Pada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giliran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anda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tandai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kotak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kosong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simbol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anda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Bergantian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lawan</a:t>
            </a:r>
            <a:r>
              <a:rPr lang="en-US" dirty="0" smtClean="0">
                <a:latin typeface="Comic Sans MS" pitchFamily="66" charset="0"/>
              </a:rPr>
              <a:t> main </a:t>
            </a:r>
            <a:r>
              <a:rPr lang="en-US" dirty="0" err="1" smtClean="0">
                <a:latin typeface="Comic Sans MS" pitchFamily="66" charset="0"/>
              </a:rPr>
              <a:t>anda</a:t>
            </a:r>
            <a:r>
              <a:rPr lang="en-US" dirty="0" smtClean="0">
                <a:latin typeface="Comic Sans MS" pitchFamily="66" charset="0"/>
              </a:rPr>
              <a:t>.</a:t>
            </a:r>
            <a:br>
              <a:rPr lang="en-US" dirty="0" smtClean="0">
                <a:latin typeface="Comic Sans MS" pitchFamily="66" charset="0"/>
              </a:rPr>
            </a:br>
            <a:endParaRPr lang="en-US" dirty="0" smtClean="0">
              <a:latin typeface="Comic Sans MS" pitchFamily="66" charset="0"/>
            </a:endParaRPr>
          </a:p>
          <a:p>
            <a:r>
              <a:rPr lang="en-US" b="1" u="sng" dirty="0" err="1" smtClean="0">
                <a:latin typeface="Comic Sans MS" pitchFamily="66" charset="0"/>
              </a:rPr>
              <a:t>Tujuan</a:t>
            </a:r>
            <a:r>
              <a:rPr lang="en-US" b="1" u="sng" dirty="0" smtClean="0">
                <a:latin typeface="Comic Sans MS" pitchFamily="66" charset="0"/>
              </a:rPr>
              <a:t>: </a:t>
            </a:r>
          </a:p>
          <a:p>
            <a:r>
              <a:rPr lang="en-US" dirty="0" err="1" smtClean="0">
                <a:latin typeface="Comic Sans MS" pitchFamily="66" charset="0"/>
              </a:rPr>
              <a:t>Jika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mendapatkan</a:t>
            </a:r>
            <a:r>
              <a:rPr lang="en-US" dirty="0" smtClean="0">
                <a:latin typeface="Comic Sans MS" pitchFamily="66" charset="0"/>
              </a:rPr>
              <a:t> 3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simbol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baris</a:t>
            </a:r>
            <a:r>
              <a:rPr lang="en-US" dirty="0" smtClean="0">
                <a:latin typeface="Comic Sans MS" pitchFamily="66" charset="0"/>
              </a:rPr>
              <a:t> (orthogonally </a:t>
            </a:r>
            <a:r>
              <a:rPr lang="en-US" dirty="0" err="1" smtClean="0">
                <a:latin typeface="Comic Sans MS" pitchFamily="66" charset="0"/>
              </a:rPr>
              <a:t>atau</a:t>
            </a:r>
            <a:r>
              <a:rPr lang="en-US" dirty="0" smtClean="0">
                <a:latin typeface="Comic Sans MS" pitchFamily="66" charset="0"/>
              </a:rPr>
              <a:t> diagonal), </a:t>
            </a:r>
            <a:r>
              <a:rPr lang="en-US" dirty="0" err="1" smtClean="0">
                <a:latin typeface="Comic Sans MS" pitchFamily="66" charset="0"/>
              </a:rPr>
              <a:t>Anda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menang</a:t>
            </a:r>
            <a:r>
              <a:rPr lang="en-US" dirty="0" smtClean="0">
                <a:latin typeface="Comic Sans MS" pitchFamily="66" charset="0"/>
              </a:rPr>
              <a:t>. </a:t>
            </a:r>
            <a:r>
              <a:rPr lang="en-US" dirty="0" err="1" smtClean="0">
                <a:latin typeface="Comic Sans MS" pitchFamily="66" charset="0"/>
              </a:rPr>
              <a:t>Jika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papan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ini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penuh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tidak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pemenang</a:t>
            </a:r>
            <a:r>
              <a:rPr lang="en-US" dirty="0" smtClean="0">
                <a:latin typeface="Comic Sans MS" pitchFamily="66" charset="0"/>
              </a:rPr>
              <a:t>, game </a:t>
            </a:r>
            <a:r>
              <a:rPr lang="en-US" dirty="0" err="1" smtClean="0">
                <a:latin typeface="Comic Sans MS" pitchFamily="66" charset="0"/>
              </a:rPr>
              <a:t>seri</a:t>
            </a:r>
            <a:r>
              <a:rPr lang="en-US" dirty="0" smtClean="0">
                <a:latin typeface="Comic Sans MS" pitchFamily="66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19598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066800"/>
          </a:xfrm>
        </p:spPr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Game ? - </a:t>
            </a:r>
            <a:r>
              <a:rPr lang="en-US" b="1" dirty="0" smtClean="0"/>
              <a:t>IGDA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69536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 smtClean="0">
                <a:latin typeface="Comic Sans MS" pitchFamily="66" charset="0"/>
              </a:rPr>
              <a:t>Game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adalah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suatu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kegiatan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dengan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beberapa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b="1" dirty="0" smtClean="0">
                <a:latin typeface="Comic Sans MS" pitchFamily="66" charset="0"/>
              </a:rPr>
              <a:t>rules/</a:t>
            </a:r>
            <a:r>
              <a:rPr lang="en-US" sz="2300" b="1" dirty="0" err="1" smtClean="0">
                <a:latin typeface="Comic Sans MS" pitchFamily="66" charset="0"/>
              </a:rPr>
              <a:t>aturan</a:t>
            </a:r>
            <a:r>
              <a:rPr lang="en-US" sz="2300" dirty="0" smtClean="0">
                <a:latin typeface="Comic Sans MS" pitchFamily="66" charset="0"/>
              </a:rPr>
              <a:t>. </a:t>
            </a:r>
            <a:r>
              <a:rPr lang="en-US" sz="2300" dirty="0" err="1" smtClean="0">
                <a:latin typeface="Comic Sans MS" pitchFamily="66" charset="0"/>
              </a:rPr>
              <a:t>Ini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merupakan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bentuk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permainan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dimana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sering</a:t>
            </a:r>
            <a:r>
              <a:rPr lang="en-US" sz="2300" dirty="0" smtClean="0">
                <a:latin typeface="Comic Sans MS" pitchFamily="66" charset="0"/>
              </a:rPr>
              <a:t> kali (</a:t>
            </a:r>
            <a:r>
              <a:rPr lang="en-US" sz="2300" dirty="0" err="1" smtClean="0">
                <a:latin typeface="Comic Sans MS" pitchFamily="66" charset="0"/>
              </a:rPr>
              <a:t>tetapi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tidak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selalu</a:t>
            </a:r>
            <a:r>
              <a:rPr lang="en-US" sz="2300" dirty="0" smtClean="0">
                <a:latin typeface="Comic Sans MS" pitchFamily="66" charset="0"/>
              </a:rPr>
              <a:t>) </a:t>
            </a:r>
            <a:r>
              <a:rPr lang="en-US" sz="2300" dirty="0" err="1" smtClean="0">
                <a:latin typeface="Comic Sans MS" pitchFamily="66" charset="0"/>
              </a:rPr>
              <a:t>melibatkan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b="1" dirty="0" err="1" smtClean="0">
                <a:latin typeface="Comic Sans MS" pitchFamily="66" charset="0"/>
              </a:rPr>
              <a:t>konflik</a:t>
            </a:r>
            <a:r>
              <a:rPr lang="en-US" sz="2300" dirty="0" smtClean="0">
                <a:latin typeface="Comic Sans MS" pitchFamily="66" charset="0"/>
              </a:rPr>
              <a:t>, </a:t>
            </a:r>
            <a:r>
              <a:rPr lang="en-US" sz="2300" dirty="0" err="1" smtClean="0">
                <a:latin typeface="Comic Sans MS" pitchFamily="66" charset="0"/>
              </a:rPr>
              <a:t>baik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dengan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pemain</a:t>
            </a:r>
            <a:r>
              <a:rPr lang="en-US" sz="2300" dirty="0" smtClean="0">
                <a:latin typeface="Comic Sans MS" pitchFamily="66" charset="0"/>
              </a:rPr>
              <a:t> lain, </a:t>
            </a:r>
            <a:r>
              <a:rPr lang="en-US" sz="2300" dirty="0" err="1" smtClean="0">
                <a:latin typeface="Comic Sans MS" pitchFamily="66" charset="0"/>
              </a:rPr>
              <a:t>dengan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sistem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permainan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itu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sendiri</a:t>
            </a:r>
            <a:r>
              <a:rPr lang="en-US" sz="2300" dirty="0" smtClean="0">
                <a:latin typeface="Comic Sans MS" pitchFamily="66" charset="0"/>
              </a:rPr>
              <a:t>, </a:t>
            </a:r>
            <a:r>
              <a:rPr lang="en-US" sz="2300" dirty="0" err="1" smtClean="0">
                <a:latin typeface="Comic Sans MS" pitchFamily="66" charset="0"/>
              </a:rPr>
              <a:t>atau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dengan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acak</a:t>
            </a:r>
            <a:r>
              <a:rPr lang="en-US" sz="2300" dirty="0" smtClean="0">
                <a:latin typeface="Comic Sans MS" pitchFamily="66" charset="0"/>
              </a:rPr>
              <a:t>/ </a:t>
            </a:r>
            <a:r>
              <a:rPr lang="en-US" sz="2300" dirty="0" err="1" smtClean="0">
                <a:latin typeface="Comic Sans MS" pitchFamily="66" charset="0"/>
              </a:rPr>
              <a:t>nasib</a:t>
            </a:r>
            <a:r>
              <a:rPr lang="en-US" sz="2300" dirty="0" smtClean="0">
                <a:latin typeface="Comic Sans MS" pitchFamily="66" charset="0"/>
              </a:rPr>
              <a:t> / </a:t>
            </a:r>
            <a:r>
              <a:rPr lang="en-US" sz="2300" dirty="0" err="1" smtClean="0">
                <a:latin typeface="Comic Sans MS" pitchFamily="66" charset="0"/>
              </a:rPr>
              <a:t>keberuntungan</a:t>
            </a:r>
            <a:r>
              <a:rPr lang="en-US" sz="2300" dirty="0" smtClean="0">
                <a:latin typeface="Comic Sans MS" pitchFamily="66" charset="0"/>
              </a:rPr>
              <a:t>.</a:t>
            </a:r>
          </a:p>
          <a:p>
            <a:pPr algn="just">
              <a:buNone/>
            </a:pPr>
            <a:endParaRPr lang="en-US" sz="2300" dirty="0" smtClean="0">
              <a:latin typeface="Comic Sans MS" pitchFamily="66" charset="0"/>
            </a:endParaRPr>
          </a:p>
          <a:p>
            <a:pPr algn="just"/>
            <a:r>
              <a:rPr lang="en-US" sz="2300" dirty="0" err="1" smtClean="0">
                <a:latin typeface="Comic Sans MS" pitchFamily="66" charset="0"/>
              </a:rPr>
              <a:t>Kebanyakan</a:t>
            </a:r>
            <a:r>
              <a:rPr lang="en-US" sz="2300" dirty="0" smtClean="0">
                <a:latin typeface="Comic Sans MS" pitchFamily="66" charset="0"/>
              </a:rPr>
              <a:t> game </a:t>
            </a:r>
            <a:r>
              <a:rPr lang="en-US" sz="2300" dirty="0" err="1" smtClean="0">
                <a:latin typeface="Comic Sans MS" pitchFamily="66" charset="0"/>
              </a:rPr>
              <a:t>memiliki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b="1" dirty="0" err="1" smtClean="0">
                <a:latin typeface="Comic Sans MS" pitchFamily="66" charset="0"/>
              </a:rPr>
              <a:t>tujuan</a:t>
            </a:r>
            <a:r>
              <a:rPr lang="en-US" sz="2300" dirty="0" smtClean="0">
                <a:latin typeface="Comic Sans MS" pitchFamily="66" charset="0"/>
              </a:rPr>
              <a:t>, </a:t>
            </a:r>
            <a:r>
              <a:rPr lang="en-US" sz="2300" dirty="0" err="1" smtClean="0">
                <a:latin typeface="Comic Sans MS" pitchFamily="66" charset="0"/>
              </a:rPr>
              <a:t>tapi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tidak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semua</a:t>
            </a:r>
            <a:r>
              <a:rPr lang="en-US" sz="2300" dirty="0" smtClean="0">
                <a:latin typeface="Comic Sans MS" pitchFamily="66" charset="0"/>
              </a:rPr>
              <a:t> (</a:t>
            </a:r>
            <a:r>
              <a:rPr lang="en-US" sz="2300" dirty="0" err="1" smtClean="0">
                <a:latin typeface="Comic Sans MS" pitchFamily="66" charset="0"/>
              </a:rPr>
              <a:t>misalnya</a:t>
            </a:r>
            <a:r>
              <a:rPr lang="en-US" sz="2300" dirty="0" smtClean="0">
                <a:latin typeface="Comic Sans MS" pitchFamily="66" charset="0"/>
              </a:rPr>
              <a:t> The Sims, SimCity). </a:t>
            </a:r>
            <a:r>
              <a:rPr lang="en-US" sz="2300" dirty="0" err="1" smtClean="0">
                <a:latin typeface="Comic Sans MS" pitchFamily="66" charset="0"/>
              </a:rPr>
              <a:t>Kebanyakan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permainan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telah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menentukan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b="1" dirty="0" err="1" smtClean="0">
                <a:latin typeface="Comic Sans MS" pitchFamily="66" charset="0"/>
              </a:rPr>
              <a:t>titik</a:t>
            </a:r>
            <a:r>
              <a:rPr lang="en-US" sz="2300" b="1" dirty="0" smtClean="0">
                <a:latin typeface="Comic Sans MS" pitchFamily="66" charset="0"/>
              </a:rPr>
              <a:t> </a:t>
            </a:r>
            <a:r>
              <a:rPr lang="en-US" sz="2300" b="1" dirty="0" err="1" smtClean="0">
                <a:latin typeface="Comic Sans MS" pitchFamily="66" charset="0"/>
              </a:rPr>
              <a:t>mulai</a:t>
            </a:r>
            <a:r>
              <a:rPr lang="en-US" sz="2300" b="1" dirty="0" smtClean="0">
                <a:latin typeface="Comic Sans MS" pitchFamily="66" charset="0"/>
              </a:rPr>
              <a:t> </a:t>
            </a:r>
            <a:r>
              <a:rPr lang="en-US" sz="2300" b="1" dirty="0" err="1" smtClean="0">
                <a:latin typeface="Comic Sans MS" pitchFamily="66" charset="0"/>
              </a:rPr>
              <a:t>dan</a:t>
            </a:r>
            <a:r>
              <a:rPr lang="en-US" sz="2300" b="1" dirty="0" smtClean="0">
                <a:latin typeface="Comic Sans MS" pitchFamily="66" charset="0"/>
              </a:rPr>
              <a:t> </a:t>
            </a:r>
            <a:r>
              <a:rPr lang="en-US" sz="2300" b="1" dirty="0" err="1" smtClean="0">
                <a:latin typeface="Comic Sans MS" pitchFamily="66" charset="0"/>
              </a:rPr>
              <a:t>titik</a:t>
            </a:r>
            <a:r>
              <a:rPr lang="en-US" sz="2300" b="1" dirty="0" smtClean="0">
                <a:latin typeface="Comic Sans MS" pitchFamily="66" charset="0"/>
              </a:rPr>
              <a:t> </a:t>
            </a:r>
            <a:r>
              <a:rPr lang="en-US" sz="2300" b="1" dirty="0" err="1" smtClean="0">
                <a:latin typeface="Comic Sans MS" pitchFamily="66" charset="0"/>
              </a:rPr>
              <a:t>akhir</a:t>
            </a:r>
            <a:r>
              <a:rPr lang="en-US" sz="2300" dirty="0" smtClean="0">
                <a:latin typeface="Comic Sans MS" pitchFamily="66" charset="0"/>
              </a:rPr>
              <a:t>, </a:t>
            </a:r>
            <a:r>
              <a:rPr lang="en-US" sz="2300" dirty="0" err="1" smtClean="0">
                <a:latin typeface="Comic Sans MS" pitchFamily="66" charset="0"/>
              </a:rPr>
              <a:t>tetapi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tidak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semua</a:t>
            </a:r>
            <a:r>
              <a:rPr lang="en-US" sz="2300" dirty="0" smtClean="0">
                <a:latin typeface="Comic Sans MS" pitchFamily="66" charset="0"/>
              </a:rPr>
              <a:t> (</a:t>
            </a:r>
            <a:r>
              <a:rPr lang="en-US" sz="2300" dirty="0" err="1" smtClean="0">
                <a:latin typeface="Comic Sans MS" pitchFamily="66" charset="0"/>
              </a:rPr>
              <a:t>misalnya</a:t>
            </a:r>
            <a:r>
              <a:rPr lang="en-US" sz="2300" dirty="0" smtClean="0">
                <a:latin typeface="Comic Sans MS" pitchFamily="66" charset="0"/>
              </a:rPr>
              <a:t> World of </a:t>
            </a:r>
            <a:r>
              <a:rPr lang="en-US" sz="2300" dirty="0" err="1" smtClean="0">
                <a:latin typeface="Comic Sans MS" pitchFamily="66" charset="0"/>
              </a:rPr>
              <a:t>Warcraft</a:t>
            </a:r>
            <a:r>
              <a:rPr lang="en-US" sz="2300" dirty="0" smtClean="0">
                <a:latin typeface="Comic Sans MS" pitchFamily="66" charset="0"/>
              </a:rPr>
              <a:t>). </a:t>
            </a:r>
            <a:r>
              <a:rPr lang="en-US" sz="2300" dirty="0" err="1" smtClean="0">
                <a:latin typeface="Comic Sans MS" pitchFamily="66" charset="0"/>
              </a:rPr>
              <a:t>Kebanyakan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permainan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melibatkan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b="1" dirty="0" err="1" smtClean="0">
                <a:latin typeface="Comic Sans MS" pitchFamily="66" charset="0"/>
              </a:rPr>
              <a:t>pengambilan</a:t>
            </a:r>
            <a:r>
              <a:rPr lang="en-US" sz="2300" b="1" dirty="0" smtClean="0">
                <a:latin typeface="Comic Sans MS" pitchFamily="66" charset="0"/>
              </a:rPr>
              <a:t> </a:t>
            </a:r>
            <a:r>
              <a:rPr lang="en-US" sz="2300" b="1" dirty="0" err="1" smtClean="0">
                <a:latin typeface="Comic Sans MS" pitchFamily="66" charset="0"/>
              </a:rPr>
              <a:t>keputusan</a:t>
            </a:r>
            <a:r>
              <a:rPr lang="en-US" sz="2300" b="1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dari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para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pemain</a:t>
            </a:r>
            <a:r>
              <a:rPr lang="en-US" sz="2300" dirty="0" smtClean="0">
                <a:latin typeface="Comic Sans MS" pitchFamily="66" charset="0"/>
              </a:rPr>
              <a:t>, </a:t>
            </a:r>
            <a:r>
              <a:rPr lang="en-US" sz="2300" dirty="0" err="1" smtClean="0">
                <a:latin typeface="Comic Sans MS" pitchFamily="66" charset="0"/>
              </a:rPr>
              <a:t>tapi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tidak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err="1" smtClean="0">
                <a:latin typeface="Comic Sans MS" pitchFamily="66" charset="0"/>
              </a:rPr>
              <a:t>semua</a:t>
            </a:r>
            <a:r>
              <a:rPr lang="en-US" sz="2300" dirty="0" smtClean="0">
                <a:latin typeface="Comic Sans MS" pitchFamily="66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219200"/>
            <a:ext cx="745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Menurut</a:t>
            </a:r>
            <a:r>
              <a:rPr lang="en-US" b="1" dirty="0" smtClean="0"/>
              <a:t> IGDA (International Game Developers Association) </a:t>
            </a:r>
          </a:p>
          <a:p>
            <a:r>
              <a:rPr lang="en-US" b="1" dirty="0" smtClean="0"/>
              <a:t>Education SID :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293139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066800"/>
          </a:xfrm>
        </p:spPr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Game ? - Clark C. </a:t>
            </a:r>
            <a:r>
              <a:rPr lang="en-US" dirty="0" err="1" smtClean="0"/>
              <a:t>Abt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17136"/>
          </a:xfrm>
        </p:spPr>
        <p:txBody>
          <a:bodyPr>
            <a:noAutofit/>
          </a:bodyPr>
          <a:lstStyle/>
          <a:p>
            <a:pPr algn="just"/>
            <a:r>
              <a:rPr lang="sv-SE" dirty="0" smtClean="0">
                <a:latin typeface="Comic Sans MS" pitchFamily="66" charset="0"/>
              </a:rPr>
              <a:t>Sebuah permainan punya ”</a:t>
            </a:r>
            <a:r>
              <a:rPr lang="sv-SE" b="1" dirty="0" smtClean="0">
                <a:latin typeface="Comic Sans MS" pitchFamily="66" charset="0"/>
              </a:rPr>
              <a:t>ends/akhir dan means/arti</a:t>
            </a:r>
            <a:r>
              <a:rPr lang="sv-SE" dirty="0" smtClean="0">
                <a:latin typeface="Comic Sans MS" pitchFamily="66" charset="0"/>
              </a:rPr>
              <a:t>”, suatu </a:t>
            </a:r>
            <a:r>
              <a:rPr lang="en-US" b="1" dirty="0" smtClean="0">
                <a:latin typeface="Comic Sans MS" pitchFamily="66" charset="0"/>
              </a:rPr>
              <a:t>objective/</a:t>
            </a:r>
            <a:r>
              <a:rPr lang="sv-SE" b="1" dirty="0" smtClean="0">
                <a:latin typeface="Comic Sans MS" pitchFamily="66" charset="0"/>
              </a:rPr>
              <a:t>tujuan</a:t>
            </a:r>
            <a:r>
              <a:rPr lang="sv-SE" dirty="0" smtClean="0">
                <a:latin typeface="Comic Sans MS" pitchFamily="66" charset="0"/>
              </a:rPr>
              <a:t>, sebuah </a:t>
            </a:r>
            <a:r>
              <a:rPr lang="sv-SE" b="1" dirty="0" smtClean="0">
                <a:latin typeface="Comic Sans MS" pitchFamily="66" charset="0"/>
              </a:rPr>
              <a:t>outcome/hasil</a:t>
            </a:r>
            <a:r>
              <a:rPr lang="sv-SE" dirty="0" smtClean="0">
                <a:latin typeface="Comic Sans MS" pitchFamily="66" charset="0"/>
              </a:rPr>
              <a:t>, dan satu set </a:t>
            </a:r>
            <a:r>
              <a:rPr lang="en-US" b="1" dirty="0" smtClean="0">
                <a:latin typeface="Comic Sans MS" pitchFamily="66" charset="0"/>
              </a:rPr>
              <a:t>rules/</a:t>
            </a:r>
            <a:r>
              <a:rPr lang="sv-SE" b="1" dirty="0" smtClean="0">
                <a:latin typeface="Comic Sans MS" pitchFamily="66" charset="0"/>
              </a:rPr>
              <a:t>aturan</a:t>
            </a:r>
            <a:r>
              <a:rPr lang="sv-SE" dirty="0" smtClean="0">
                <a:latin typeface="Comic Sans MS" pitchFamily="66" charset="0"/>
              </a:rPr>
              <a:t> untuk sampai ke tujuan. (David Parlett)</a:t>
            </a:r>
          </a:p>
          <a:p>
            <a:pPr algn="just"/>
            <a:endParaRPr lang="sv-SE" dirty="0" smtClean="0">
              <a:latin typeface="Comic Sans MS" pitchFamily="66" charset="0"/>
            </a:endParaRPr>
          </a:p>
          <a:p>
            <a:pPr lvl="0" algn="just"/>
            <a:r>
              <a:rPr lang="en-US" dirty="0" err="1" smtClean="0">
                <a:latin typeface="Comic Sans MS" pitchFamily="66" charset="0"/>
              </a:rPr>
              <a:t>Sebuah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adalah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suatu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kegiatan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melibatkan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player decisions/</a:t>
            </a:r>
            <a:r>
              <a:rPr lang="en-US" b="1" dirty="0" err="1" smtClean="0">
                <a:latin typeface="Comic Sans MS" pitchFamily="66" charset="0"/>
              </a:rPr>
              <a:t>keputusan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en-US" b="1" dirty="0" err="1" smtClean="0">
                <a:latin typeface="Comic Sans MS" pitchFamily="66" charset="0"/>
              </a:rPr>
              <a:t>pemain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mencapai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objective/</a:t>
            </a:r>
            <a:r>
              <a:rPr lang="en-US" b="1" dirty="0" err="1" smtClean="0">
                <a:latin typeface="Comic Sans MS" pitchFamily="66" charset="0"/>
              </a:rPr>
              <a:t>tujuan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“</a:t>
            </a:r>
            <a:r>
              <a:rPr lang="en-US" dirty="0" err="1" smtClean="0">
                <a:latin typeface="Comic Sans MS" pitchFamily="66" charset="0"/>
              </a:rPr>
              <a:t>konteks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terbatas</a:t>
            </a:r>
            <a:r>
              <a:rPr lang="en-US" dirty="0" smtClean="0">
                <a:latin typeface="Comic Sans MS" pitchFamily="66" charset="0"/>
              </a:rPr>
              <a:t>" [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aturan</a:t>
            </a:r>
            <a:r>
              <a:rPr lang="en-US" dirty="0" smtClean="0">
                <a:latin typeface="Comic Sans MS" pitchFamily="66" charset="0"/>
              </a:rPr>
              <a:t>].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3716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sumber</a:t>
            </a:r>
            <a:r>
              <a:rPr lang="en-US" b="1" dirty="0" smtClean="0"/>
              <a:t> lain :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1077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1952 – OXO Game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800600" cy="5126736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tesisnya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tentang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interaksi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manusia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komputer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b="1" dirty="0" smtClean="0">
                <a:latin typeface="Comic Sans MS" pitchFamily="66" charset="0"/>
              </a:rPr>
              <a:t>Alexander Sandy Douglas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mengembangkan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komputer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berbasis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grafis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pertama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ditambah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dalam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bidang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kecerdasan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buatan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dengan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OXO</a:t>
            </a:r>
            <a:r>
              <a:rPr lang="en-US" sz="2400" dirty="0" smtClean="0">
                <a:latin typeface="Comic Sans MS" pitchFamily="66" charset="0"/>
              </a:rPr>
              <a:t> (alias </a:t>
            </a:r>
            <a:r>
              <a:rPr lang="en-US" sz="2400" dirty="0" err="1" smtClean="0">
                <a:latin typeface="Comic Sans MS" pitchFamily="66" charset="0"/>
              </a:rPr>
              <a:t>Noughts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Crosses). 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762000"/>
            <a:ext cx="3276600" cy="320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4114800"/>
            <a:ext cx="3309937" cy="2213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066800"/>
          </a:xfrm>
        </p:spPr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Game ? - </a:t>
            </a:r>
            <a:r>
              <a:rPr lang="en-US" dirty="0" smtClean="0">
                <a:solidFill>
                  <a:schemeClr val="tx1"/>
                </a:solidFill>
              </a:rPr>
              <a:t>Roger </a:t>
            </a:r>
            <a:r>
              <a:rPr lang="en-US" dirty="0" err="1" smtClean="0">
                <a:solidFill>
                  <a:schemeClr val="tx1"/>
                </a:solidFill>
              </a:rPr>
              <a:t>Callois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>
            <a:noAutofit/>
          </a:bodyPr>
          <a:lstStyle/>
          <a:p>
            <a:pPr lvl="0" algn="just"/>
            <a:r>
              <a:rPr lang="en-US" sz="2400" dirty="0" err="1" smtClean="0">
                <a:latin typeface="Comic Sans MS" pitchFamily="66" charset="0"/>
              </a:rPr>
              <a:t>Sebuah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memiliki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enam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sifat</a:t>
            </a:r>
            <a:r>
              <a:rPr lang="en-US" sz="2400" dirty="0" smtClean="0">
                <a:latin typeface="Comic Sans MS" pitchFamily="66" charset="0"/>
              </a:rPr>
              <a:t>: </a:t>
            </a:r>
            <a:r>
              <a:rPr lang="en-US" sz="2400" dirty="0" err="1" smtClean="0">
                <a:latin typeface="Comic Sans MS" pitchFamily="66" charset="0"/>
              </a:rPr>
              <a:t>yaitu</a:t>
            </a:r>
            <a:r>
              <a:rPr lang="en-US" sz="2400" dirty="0" smtClean="0">
                <a:latin typeface="Comic Sans MS" pitchFamily="66" charset="0"/>
              </a:rPr>
              <a:t> 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“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free/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bebas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" (game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bersifat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opsional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wajib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), 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“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separate/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terpisah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" (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dalam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ruang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waktu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tertentu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), 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“uncertain outcome/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hasilnya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belum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pasti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”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“unproductive/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produktif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"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(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dalam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arti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menciptakan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baik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barang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maupun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kekayaan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–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contoh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terjadi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transfer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kekayaan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antara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tetapi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secara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nyata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)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“governed by rules/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diatur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oleh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aturan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”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“make believe/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membuat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percaya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” – 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membuat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percaya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seolah-olah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benar-benar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mengalami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</a:p>
          <a:p>
            <a:pPr marL="566928" indent="-457200" algn="just">
              <a:buNone/>
            </a:pP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	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3716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Menurut sumber lain :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206689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066800"/>
          </a:xfrm>
        </p:spPr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Game ? - Bernard Suits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>
            <a:noAutofit/>
          </a:bodyPr>
          <a:lstStyle/>
          <a:p>
            <a:pPr lvl="0" algn="just"/>
            <a:r>
              <a:rPr lang="en-US" sz="3400" dirty="0" err="1" smtClean="0">
                <a:latin typeface="Comic Sans MS" pitchFamily="66" charset="0"/>
              </a:rPr>
              <a:t>Sebuah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permainan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adalah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b="1" dirty="0" smtClean="0">
                <a:latin typeface="Comic Sans MS" pitchFamily="66" charset="0"/>
              </a:rPr>
              <a:t>“</a:t>
            </a:r>
            <a:r>
              <a:rPr lang="en-US" sz="3400" b="1" dirty="0" err="1" smtClean="0">
                <a:latin typeface="Comic Sans MS" pitchFamily="66" charset="0"/>
              </a:rPr>
              <a:t>upaya</a:t>
            </a:r>
            <a:r>
              <a:rPr lang="en-US" sz="3400" b="1" dirty="0" smtClean="0">
                <a:latin typeface="Comic Sans MS" pitchFamily="66" charset="0"/>
              </a:rPr>
              <a:t> </a:t>
            </a:r>
            <a:r>
              <a:rPr lang="en-US" sz="3400" b="1" dirty="0" err="1" smtClean="0">
                <a:latin typeface="Comic Sans MS" pitchFamily="66" charset="0"/>
              </a:rPr>
              <a:t>sukarela</a:t>
            </a:r>
            <a:r>
              <a:rPr lang="en-US" sz="3400" b="1" dirty="0" smtClean="0">
                <a:latin typeface="Comic Sans MS" pitchFamily="66" charset="0"/>
              </a:rPr>
              <a:t> </a:t>
            </a:r>
            <a:r>
              <a:rPr lang="en-US" sz="3400" b="1" dirty="0" err="1" smtClean="0">
                <a:latin typeface="Comic Sans MS" pitchFamily="66" charset="0"/>
              </a:rPr>
              <a:t>untuk</a:t>
            </a:r>
            <a:r>
              <a:rPr lang="en-US" sz="3400" b="1" dirty="0" smtClean="0">
                <a:latin typeface="Comic Sans MS" pitchFamily="66" charset="0"/>
              </a:rPr>
              <a:t> </a:t>
            </a:r>
            <a:r>
              <a:rPr lang="en-US" sz="3400" b="1" dirty="0" err="1" smtClean="0">
                <a:latin typeface="Comic Sans MS" pitchFamily="66" charset="0"/>
              </a:rPr>
              <a:t>mengatasi</a:t>
            </a:r>
            <a:r>
              <a:rPr lang="en-US" sz="3400" b="1" dirty="0" smtClean="0">
                <a:latin typeface="Comic Sans MS" pitchFamily="66" charset="0"/>
              </a:rPr>
              <a:t> </a:t>
            </a:r>
            <a:r>
              <a:rPr lang="en-US" sz="3400" b="1" dirty="0" err="1" smtClean="0">
                <a:latin typeface="Comic Sans MS" pitchFamily="66" charset="0"/>
              </a:rPr>
              <a:t>hambatan</a:t>
            </a:r>
            <a:r>
              <a:rPr lang="en-US" sz="3400" b="1" dirty="0" smtClean="0">
                <a:latin typeface="Comic Sans MS" pitchFamily="66" charset="0"/>
              </a:rPr>
              <a:t> yang </a:t>
            </a:r>
            <a:r>
              <a:rPr lang="en-US" sz="3400" b="1" dirty="0" err="1" smtClean="0">
                <a:latin typeface="Comic Sans MS" pitchFamily="66" charset="0"/>
              </a:rPr>
              <a:t>tidak</a:t>
            </a:r>
            <a:r>
              <a:rPr lang="en-US" sz="3400" b="1" dirty="0" smtClean="0">
                <a:latin typeface="Comic Sans MS" pitchFamily="66" charset="0"/>
              </a:rPr>
              <a:t> </a:t>
            </a:r>
            <a:r>
              <a:rPr lang="en-US" sz="3400" b="1" dirty="0" err="1" smtClean="0">
                <a:latin typeface="Comic Sans MS" pitchFamily="66" charset="0"/>
              </a:rPr>
              <a:t>perlu</a:t>
            </a:r>
            <a:r>
              <a:rPr lang="en-US" sz="3400" b="1" dirty="0" smtClean="0">
                <a:latin typeface="Comic Sans MS" pitchFamily="66" charset="0"/>
              </a:rPr>
              <a:t>“.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yaitu</a:t>
            </a:r>
            <a:r>
              <a:rPr lang="en-US" sz="3400" dirty="0" smtClean="0">
                <a:latin typeface="Comic Sans MS" pitchFamily="66" charset="0"/>
              </a:rPr>
              <a:t> : game </a:t>
            </a:r>
            <a:r>
              <a:rPr lang="en-US" sz="3400" dirty="0" err="1" smtClean="0">
                <a:latin typeface="Comic Sans MS" pitchFamily="66" charset="0"/>
              </a:rPr>
              <a:t>adalah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bersifat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sukarela</a:t>
            </a:r>
            <a:r>
              <a:rPr lang="en-US" sz="3400" dirty="0" smtClean="0">
                <a:latin typeface="Comic Sans MS" pitchFamily="66" charset="0"/>
              </a:rPr>
              <a:t>, </a:t>
            </a:r>
            <a:r>
              <a:rPr lang="en-US" sz="3400" dirty="0" err="1" smtClean="0">
                <a:latin typeface="Comic Sans MS" pitchFamily="66" charset="0"/>
              </a:rPr>
              <a:t>ia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memiliki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tujuan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dan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aturan</a:t>
            </a:r>
            <a:r>
              <a:rPr lang="en-US" sz="3400" dirty="0" smtClean="0">
                <a:latin typeface="Comic Sans MS" pitchFamily="66" charset="0"/>
              </a:rPr>
              <a:t>. </a:t>
            </a:r>
            <a:r>
              <a:rPr lang="en-US" sz="3400" dirty="0" err="1" smtClean="0">
                <a:latin typeface="Comic Sans MS" pitchFamily="66" charset="0"/>
              </a:rPr>
              <a:t>Tentang</a:t>
            </a:r>
            <a:r>
              <a:rPr lang="en-US" sz="3400" dirty="0" smtClean="0">
                <a:latin typeface="Comic Sans MS" pitchFamily="66" charset="0"/>
              </a:rPr>
              <a:t> "</a:t>
            </a:r>
            <a:r>
              <a:rPr lang="en-US" sz="3400" dirty="0" err="1" smtClean="0">
                <a:latin typeface="Comic Sans MS" pitchFamily="66" charset="0"/>
              </a:rPr>
              <a:t>hambatan</a:t>
            </a:r>
            <a:r>
              <a:rPr lang="en-US" sz="3400" dirty="0" smtClean="0">
                <a:latin typeface="Comic Sans MS" pitchFamily="66" charset="0"/>
              </a:rPr>
              <a:t> yang </a:t>
            </a:r>
            <a:r>
              <a:rPr lang="en-US" sz="3400" dirty="0" err="1" smtClean="0">
                <a:latin typeface="Comic Sans MS" pitchFamily="66" charset="0"/>
              </a:rPr>
              <a:t>tidak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perlu</a:t>
            </a:r>
            <a:r>
              <a:rPr lang="en-US" sz="3400" dirty="0" smtClean="0">
                <a:latin typeface="Comic Sans MS" pitchFamily="66" charset="0"/>
              </a:rPr>
              <a:t>" </a:t>
            </a:r>
            <a:r>
              <a:rPr lang="en-US" sz="3400" dirty="0" err="1" smtClean="0">
                <a:latin typeface="Comic Sans MS" pitchFamily="66" charset="0"/>
              </a:rPr>
              <a:t>berarti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suatu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inefisiensi</a:t>
            </a:r>
            <a:r>
              <a:rPr lang="en-US" sz="3400" dirty="0" smtClean="0">
                <a:latin typeface="Comic Sans MS" pitchFamily="66" charset="0"/>
              </a:rPr>
              <a:t> yang </a:t>
            </a:r>
            <a:r>
              <a:rPr lang="en-US" sz="3400" dirty="0" err="1" smtClean="0">
                <a:latin typeface="Comic Sans MS" pitchFamily="66" charset="0"/>
              </a:rPr>
              <a:t>disebabkan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oleh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aturan</a:t>
            </a:r>
            <a:r>
              <a:rPr lang="en-US" sz="3400" dirty="0" smtClean="0">
                <a:latin typeface="Comic Sans MS" pitchFamily="66" charset="0"/>
              </a:rPr>
              <a:t> yang </a:t>
            </a:r>
            <a:r>
              <a:rPr lang="en-US" sz="3400" dirty="0" err="1" smtClean="0">
                <a:latin typeface="Comic Sans MS" pitchFamily="66" charset="0"/>
              </a:rPr>
              <a:t>sengaja</a:t>
            </a:r>
            <a:r>
              <a:rPr lang="en-US" sz="3400" dirty="0" smtClean="0">
                <a:latin typeface="Comic Sans MS" pitchFamily="66" charset="0"/>
              </a:rPr>
              <a:t> </a:t>
            </a:r>
            <a:r>
              <a:rPr lang="en-US" sz="3400" dirty="0" err="1" smtClean="0">
                <a:latin typeface="Comic Sans MS" pitchFamily="66" charset="0"/>
              </a:rPr>
              <a:t>dibuat</a:t>
            </a:r>
            <a:r>
              <a:rPr lang="en-US" sz="3400" dirty="0" smtClean="0">
                <a:latin typeface="Comic Sans MS" pitchFamily="66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3716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Menurut sumber lain :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142848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0668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000" dirty="0" err="1" smtClean="0">
                <a:solidFill>
                  <a:schemeClr val="tx2"/>
                </a:solidFill>
                <a:latin typeface="+mj-lt"/>
              </a:rPr>
              <a:t>Apa</a:t>
            </a: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+mj-lt"/>
              </a:rPr>
              <a:t>itu</a:t>
            </a:r>
            <a:r>
              <a:rPr lang="en-US" sz="4000" dirty="0" smtClean="0">
                <a:solidFill>
                  <a:schemeClr val="tx2"/>
                </a:solidFill>
                <a:latin typeface="+mj-lt"/>
              </a:rPr>
              <a:t> Game ? –  Chris Crawford</a:t>
            </a:r>
            <a:endParaRPr lang="en-US" sz="4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>
            <a:noAutofit/>
          </a:bodyPr>
          <a:lstStyle/>
          <a:p>
            <a:pPr lvl="0" algn="just"/>
            <a:r>
              <a:rPr lang="en-US" sz="2200" dirty="0" smtClean="0">
                <a:latin typeface="Comic Sans MS" pitchFamily="66" charset="0"/>
              </a:rPr>
              <a:t>Games </a:t>
            </a:r>
            <a:r>
              <a:rPr lang="en-US" sz="2200" dirty="0" err="1" smtClean="0">
                <a:latin typeface="Comic Sans MS" pitchFamily="66" charset="0"/>
              </a:rPr>
              <a:t>memiliki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empat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en-US" sz="2200" dirty="0" err="1" smtClean="0">
                <a:latin typeface="Comic Sans MS" pitchFamily="66" charset="0"/>
              </a:rPr>
              <a:t>sifat</a:t>
            </a:r>
            <a:r>
              <a:rPr lang="en-US" sz="2200" dirty="0" smtClean="0">
                <a:latin typeface="Comic Sans MS" pitchFamily="66" charset="0"/>
              </a:rPr>
              <a:t>. </a:t>
            </a:r>
            <a:r>
              <a:rPr lang="en-US" sz="2200" dirty="0" err="1" smtClean="0">
                <a:latin typeface="Comic Sans MS" pitchFamily="66" charset="0"/>
              </a:rPr>
              <a:t>Yaitu</a:t>
            </a:r>
            <a:endParaRPr lang="en-US" sz="2200" dirty="0" smtClean="0">
              <a:latin typeface="Comic Sans MS" pitchFamily="66" charset="0"/>
            </a:endParaRP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Closed &amp; formal system/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sistem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formal &amp; 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tertutup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memiliki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peraturan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. Formal/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resmi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dalam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hal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ini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berarti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game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dapat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didefinisikan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Melibatkan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interaction/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interaksi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  <a:endParaRPr lang="en-US" sz="2200" dirty="0" smtClean="0">
              <a:solidFill>
                <a:schemeClr val="tx1"/>
              </a:solidFill>
              <a:latin typeface="Comic Sans MS" pitchFamily="66" charset="0"/>
            </a:endParaRP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melibatkan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conflict/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konflik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  <a:endParaRPr lang="en-US" sz="2200" dirty="0" smtClean="0">
              <a:solidFill>
                <a:schemeClr val="tx1"/>
              </a:solidFill>
              <a:latin typeface="Comic Sans MS" pitchFamily="66" charset="0"/>
            </a:endParaRPr>
          </a:p>
          <a:p>
            <a:pPr marL="859536" lvl="1" indent="-457200" algn="just">
              <a:buFont typeface="+mj-lt"/>
              <a:buAutoNum type="arabicPeriod"/>
            </a:pP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Menawarkan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 safety/</a:t>
            </a:r>
            <a:r>
              <a:rPr lang="en-US" sz="2200" b="1" dirty="0" err="1" smtClean="0">
                <a:solidFill>
                  <a:schemeClr val="tx1"/>
                </a:solidFill>
                <a:latin typeface="Comic Sans MS" pitchFamily="66" charset="0"/>
              </a:rPr>
              <a:t>keselamatan</a:t>
            </a: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marL="859536" lvl="1" indent="-457200" algn="just">
              <a:buNone/>
            </a:pPr>
            <a:r>
              <a:rPr lang="en-US" sz="2200" b="1" dirty="0" smtClean="0">
                <a:solidFill>
                  <a:schemeClr val="tx1"/>
                </a:solidFill>
                <a:latin typeface="Comic Sans MS" pitchFamily="66" charset="0"/>
              </a:rPr>
              <a:t>	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menawarkan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keselamatan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dibandingkan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dengan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apa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wakili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(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misalnya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, Game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perang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sangat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aman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jika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kita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benar-benar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terjun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di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medan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Comic Sans MS" pitchFamily="66" charset="0"/>
              </a:rPr>
              <a:t>perang</a:t>
            </a:r>
            <a:r>
              <a:rPr lang="en-US" sz="2200" dirty="0" smtClean="0">
                <a:solidFill>
                  <a:schemeClr val="tx1"/>
                </a:solidFill>
                <a:latin typeface="Comic Sans MS" pitchFamily="66" charset="0"/>
              </a:rPr>
              <a:t>)</a:t>
            </a:r>
          </a:p>
          <a:p>
            <a:pPr marL="859536" lvl="1" indent="-457200" algn="just">
              <a:buNone/>
            </a:pPr>
            <a:endParaRPr lang="en-US" sz="2200" dirty="0" smtClean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3716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Menurut sumber lain :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129269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066800"/>
          </a:xfrm>
        </p:spPr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Game ?- Greg </a:t>
            </a:r>
            <a:r>
              <a:rPr lang="en-US" dirty="0" err="1" smtClean="0"/>
              <a:t>Costikyan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21936"/>
          </a:xfrm>
        </p:spPr>
        <p:txBody>
          <a:bodyPr>
            <a:noAutofit/>
          </a:bodyPr>
          <a:lstStyle/>
          <a:p>
            <a:pPr lvl="0" algn="just"/>
            <a:r>
              <a:rPr lang="en-US" sz="3200" dirty="0" err="1" smtClean="0">
                <a:latin typeface="Comic Sans MS" pitchFamily="66" charset="0"/>
              </a:rPr>
              <a:t>Permainan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adalah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suatu</a:t>
            </a:r>
            <a:r>
              <a:rPr lang="en-US" sz="3200" dirty="0" smtClean="0">
                <a:latin typeface="Comic Sans MS" pitchFamily="66" charset="0"/>
              </a:rPr>
              <a:t> "</a:t>
            </a:r>
            <a:r>
              <a:rPr lang="en-US" sz="3200" dirty="0" err="1" smtClean="0">
                <a:latin typeface="Comic Sans MS" pitchFamily="66" charset="0"/>
              </a:rPr>
              <a:t>bentuk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b="1" dirty="0" smtClean="0">
                <a:latin typeface="Comic Sans MS" pitchFamily="66" charset="0"/>
              </a:rPr>
              <a:t>art/</a:t>
            </a:r>
            <a:r>
              <a:rPr lang="en-US" sz="3200" b="1" dirty="0" err="1" smtClean="0">
                <a:latin typeface="Comic Sans MS" pitchFamily="66" charset="0"/>
              </a:rPr>
              <a:t>seni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di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mana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para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pemain</a:t>
            </a:r>
            <a:r>
              <a:rPr lang="en-US" sz="3200" dirty="0" smtClean="0">
                <a:latin typeface="Comic Sans MS" pitchFamily="66" charset="0"/>
              </a:rPr>
              <a:t>, </a:t>
            </a:r>
            <a:r>
              <a:rPr lang="en-US" sz="3200" dirty="0" err="1" smtClean="0">
                <a:latin typeface="Comic Sans MS" pitchFamily="66" charset="0"/>
              </a:rPr>
              <a:t>membuat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keputusan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untuk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mengelola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sumber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daya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melalui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b="1" dirty="0" smtClean="0">
                <a:latin typeface="Comic Sans MS" pitchFamily="66" charset="0"/>
              </a:rPr>
              <a:t>token (</a:t>
            </a:r>
            <a:r>
              <a:rPr lang="en-US" sz="3200" b="1" dirty="0" err="1" smtClean="0">
                <a:latin typeface="Comic Sans MS" pitchFamily="66" charset="0"/>
              </a:rPr>
              <a:t>obyek-obyek</a:t>
            </a:r>
            <a:r>
              <a:rPr lang="en-US" sz="3200" b="1" dirty="0" smtClean="0">
                <a:latin typeface="Comic Sans MS" pitchFamily="66" charset="0"/>
              </a:rPr>
              <a:t> </a:t>
            </a:r>
            <a:r>
              <a:rPr lang="en-US" sz="3200" b="1" dirty="0" err="1" smtClean="0">
                <a:latin typeface="Comic Sans MS" pitchFamily="66" charset="0"/>
              </a:rPr>
              <a:t>dalam</a:t>
            </a:r>
            <a:r>
              <a:rPr lang="en-US" sz="3200" b="1" dirty="0" smtClean="0">
                <a:latin typeface="Comic Sans MS" pitchFamily="66" charset="0"/>
              </a:rPr>
              <a:t> </a:t>
            </a:r>
            <a:r>
              <a:rPr lang="en-US" sz="3200" b="1" dirty="0" err="1" smtClean="0">
                <a:latin typeface="Comic Sans MS" pitchFamily="66" charset="0"/>
              </a:rPr>
              <a:t>permainan</a:t>
            </a:r>
            <a:r>
              <a:rPr lang="en-US" sz="3200" b="1" dirty="0" smtClean="0">
                <a:latin typeface="Comic Sans MS" pitchFamily="66" charset="0"/>
              </a:rPr>
              <a:t>)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untuk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mencapai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b="1" dirty="0" smtClean="0">
                <a:latin typeface="Comic Sans MS" pitchFamily="66" charset="0"/>
              </a:rPr>
              <a:t>goals/</a:t>
            </a:r>
            <a:r>
              <a:rPr lang="en-US" sz="3200" b="1" dirty="0" err="1" smtClean="0">
                <a:latin typeface="Comic Sans MS" pitchFamily="66" charset="0"/>
              </a:rPr>
              <a:t>tujuan</a:t>
            </a:r>
            <a:r>
              <a:rPr lang="en-US" sz="3200" dirty="0" smtClean="0">
                <a:latin typeface="Comic Sans MS" pitchFamily="66" charset="0"/>
              </a:rPr>
              <a:t>.“.</a:t>
            </a:r>
          </a:p>
          <a:p>
            <a:pPr lvl="0" algn="just">
              <a:buNone/>
            </a:pPr>
            <a:endParaRPr lang="en-US" sz="3200" dirty="0" smtClean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3716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Menurut sumber lain :</a:t>
            </a:r>
            <a:endParaRPr lang="en-US" b="1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29161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524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Game ? </a:t>
            </a:r>
            <a:br>
              <a:rPr lang="en-US" dirty="0" smtClean="0"/>
            </a:br>
            <a:r>
              <a:rPr lang="en-US" dirty="0" smtClean="0"/>
              <a:t>Katie </a:t>
            </a:r>
            <a:r>
              <a:rPr lang="en-US" dirty="0" err="1" smtClean="0"/>
              <a:t>salen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Eric Zimmerman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4059936"/>
          </a:xfrm>
        </p:spPr>
        <p:txBody>
          <a:bodyPr>
            <a:noAutofit/>
          </a:bodyPr>
          <a:lstStyle/>
          <a:p>
            <a:pPr lvl="0" algn="just"/>
            <a:r>
              <a:rPr lang="en-US" sz="3000" dirty="0" err="1" smtClean="0">
                <a:latin typeface="Comic Sans MS" pitchFamily="66" charset="0"/>
              </a:rPr>
              <a:t>Permainan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adalah</a:t>
            </a:r>
            <a:r>
              <a:rPr lang="en-US" sz="3000" dirty="0" smtClean="0">
                <a:latin typeface="Comic Sans MS" pitchFamily="66" charset="0"/>
              </a:rPr>
              <a:t> "</a:t>
            </a:r>
            <a:r>
              <a:rPr lang="en-US" sz="3000" b="1" dirty="0" err="1" smtClean="0">
                <a:latin typeface="Comic Sans MS" pitchFamily="66" charset="0"/>
              </a:rPr>
              <a:t>sistem</a:t>
            </a:r>
            <a:r>
              <a:rPr lang="en-US" sz="3000" b="1" dirty="0" smtClean="0">
                <a:latin typeface="Comic Sans MS" pitchFamily="66" charset="0"/>
              </a:rPr>
              <a:t>”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di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mana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pemain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terlibat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dalam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b="1" dirty="0" smtClean="0">
                <a:latin typeface="Comic Sans MS" pitchFamily="66" charset="0"/>
              </a:rPr>
              <a:t>artificial conflict/</a:t>
            </a:r>
            <a:r>
              <a:rPr lang="en-US" sz="3000" b="1" dirty="0" err="1" smtClean="0">
                <a:latin typeface="Comic Sans MS" pitchFamily="66" charset="0"/>
              </a:rPr>
              <a:t>konflik</a:t>
            </a:r>
            <a:r>
              <a:rPr lang="en-US" sz="3000" b="1" dirty="0" smtClean="0">
                <a:latin typeface="Comic Sans MS" pitchFamily="66" charset="0"/>
              </a:rPr>
              <a:t> </a:t>
            </a:r>
            <a:r>
              <a:rPr lang="en-US" sz="3000" b="1" dirty="0" err="1" smtClean="0">
                <a:latin typeface="Comic Sans MS" pitchFamily="66" charset="0"/>
              </a:rPr>
              <a:t>buatan</a:t>
            </a:r>
            <a:r>
              <a:rPr lang="en-US" sz="3000" dirty="0" smtClean="0">
                <a:latin typeface="Comic Sans MS" pitchFamily="66" charset="0"/>
              </a:rPr>
              <a:t>, yang </a:t>
            </a:r>
            <a:r>
              <a:rPr lang="en-US" sz="3000" dirty="0" err="1" smtClean="0">
                <a:latin typeface="Comic Sans MS" pitchFamily="66" charset="0"/>
              </a:rPr>
              <a:t>ditetapkan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oleh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b="1" dirty="0" smtClean="0">
                <a:latin typeface="Comic Sans MS" pitchFamily="66" charset="0"/>
              </a:rPr>
              <a:t>rules/</a:t>
            </a:r>
            <a:r>
              <a:rPr lang="en-US" sz="3000" b="1" dirty="0" err="1" smtClean="0">
                <a:latin typeface="Comic Sans MS" pitchFamily="66" charset="0"/>
              </a:rPr>
              <a:t>peraturan</a:t>
            </a:r>
            <a:r>
              <a:rPr lang="en-US" sz="3000" dirty="0" smtClean="0">
                <a:latin typeface="Comic Sans MS" pitchFamily="66" charset="0"/>
              </a:rPr>
              <a:t>, yang </a:t>
            </a:r>
            <a:r>
              <a:rPr lang="en-US" sz="3000" dirty="0" err="1" smtClean="0">
                <a:latin typeface="Comic Sans MS" pitchFamily="66" charset="0"/>
              </a:rPr>
              <a:t>menghasilkan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hasil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b="1" dirty="0" err="1" smtClean="0">
                <a:latin typeface="Comic Sans MS" pitchFamily="66" charset="0"/>
              </a:rPr>
              <a:t>kuantitatif</a:t>
            </a:r>
            <a:r>
              <a:rPr lang="en-US" sz="3000" dirty="0" smtClean="0">
                <a:latin typeface="Comic Sans MS" pitchFamily="66" charset="0"/>
              </a:rPr>
              <a:t>" ( "</a:t>
            </a:r>
            <a:r>
              <a:rPr lang="en-US" sz="3000" dirty="0" err="1" smtClean="0">
                <a:latin typeface="Comic Sans MS" pitchFamily="66" charset="0"/>
              </a:rPr>
              <a:t>dihitung</a:t>
            </a:r>
            <a:r>
              <a:rPr lang="en-US" sz="3000" dirty="0" smtClean="0">
                <a:latin typeface="Comic Sans MS" pitchFamily="66" charset="0"/>
              </a:rPr>
              <a:t>" </a:t>
            </a:r>
            <a:r>
              <a:rPr lang="en-US" sz="3000" dirty="0" err="1" smtClean="0">
                <a:latin typeface="Comic Sans MS" pitchFamily="66" charset="0"/>
              </a:rPr>
              <a:t>di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sini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mempunyai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arti</a:t>
            </a:r>
            <a:r>
              <a:rPr lang="en-US" sz="3000" dirty="0" smtClean="0">
                <a:latin typeface="Comic Sans MS" pitchFamily="66" charset="0"/>
              </a:rPr>
              <a:t>, </a:t>
            </a:r>
            <a:r>
              <a:rPr lang="en-US" sz="3000" dirty="0" err="1" smtClean="0">
                <a:latin typeface="Comic Sans MS" pitchFamily="66" charset="0"/>
              </a:rPr>
              <a:t>bahwa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ada</a:t>
            </a:r>
            <a:r>
              <a:rPr lang="en-US" sz="3000" dirty="0" smtClean="0">
                <a:latin typeface="Comic Sans MS" pitchFamily="66" charset="0"/>
              </a:rPr>
              <a:t> </a:t>
            </a:r>
            <a:r>
              <a:rPr lang="en-US" sz="3000" dirty="0" err="1" smtClean="0">
                <a:latin typeface="Comic Sans MS" pitchFamily="66" charset="0"/>
              </a:rPr>
              <a:t>konsep</a:t>
            </a:r>
            <a:r>
              <a:rPr lang="en-US" sz="3000" dirty="0" smtClean="0">
                <a:latin typeface="Comic Sans MS" pitchFamily="66" charset="0"/>
              </a:rPr>
              <a:t> "</a:t>
            </a:r>
            <a:r>
              <a:rPr lang="en-US" sz="3000" dirty="0" err="1" smtClean="0">
                <a:latin typeface="Comic Sans MS" pitchFamily="66" charset="0"/>
              </a:rPr>
              <a:t>menang</a:t>
            </a:r>
            <a:r>
              <a:rPr lang="en-US" sz="3000" dirty="0" smtClean="0">
                <a:latin typeface="Comic Sans MS" pitchFamily="66" charset="0"/>
              </a:rPr>
              <a:t>" </a:t>
            </a:r>
            <a:r>
              <a:rPr lang="en-US" sz="3000" dirty="0" err="1" smtClean="0">
                <a:latin typeface="Comic Sans MS" pitchFamily="66" charset="0"/>
              </a:rPr>
              <a:t>dan</a:t>
            </a:r>
            <a:r>
              <a:rPr lang="en-US" sz="3000" dirty="0" smtClean="0">
                <a:latin typeface="Comic Sans MS" pitchFamily="66" charset="0"/>
              </a:rPr>
              <a:t> “</a:t>
            </a:r>
            <a:r>
              <a:rPr lang="en-US" sz="3000" dirty="0" err="1" smtClean="0">
                <a:latin typeface="Comic Sans MS" pitchFamily="66" charset="0"/>
              </a:rPr>
              <a:t>kalah</a:t>
            </a:r>
            <a:r>
              <a:rPr lang="en-US" sz="3000" dirty="0" smtClean="0">
                <a:latin typeface="Comic Sans MS" pitchFamily="66" charset="0"/>
              </a:rPr>
              <a:t>" ).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7526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sumber</a:t>
            </a:r>
            <a:r>
              <a:rPr lang="en-US" b="1" dirty="0" smtClean="0"/>
              <a:t> lain :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213782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066800"/>
          </a:xfrm>
        </p:spPr>
        <p:txBody>
          <a:bodyPr/>
          <a:lstStyle/>
          <a:p>
            <a:r>
              <a:rPr lang="en-US" dirty="0" err="1" smtClean="0"/>
              <a:t>Kesimpulan</a:t>
            </a:r>
            <a:r>
              <a:rPr lang="en-US" dirty="0" err="1" smtClean="0">
                <a:sym typeface="Wingdings" pitchFamily="2" charset="2"/>
              </a:rPr>
              <a:t>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Game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382000" cy="5355336"/>
          </a:xfrm>
        </p:spPr>
        <p:txBody>
          <a:bodyPr>
            <a:noAutofit/>
          </a:bodyPr>
          <a:lstStyle/>
          <a:p>
            <a:pPr algn="just"/>
            <a:r>
              <a:rPr lang="en-US" dirty="0" err="1" smtClean="0">
                <a:latin typeface="Comic Sans MS" pitchFamily="66" charset="0"/>
              </a:rPr>
              <a:t>Dengan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melihat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beberapa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definisi</a:t>
            </a:r>
            <a:r>
              <a:rPr lang="en-US" dirty="0" smtClean="0">
                <a:latin typeface="Comic Sans MS" pitchFamily="66" charset="0"/>
              </a:rPr>
              <a:t> game, </a:t>
            </a:r>
            <a:r>
              <a:rPr lang="en-US" dirty="0" err="1" smtClean="0">
                <a:latin typeface="Comic Sans MS" pitchFamily="66" charset="0"/>
              </a:rPr>
              <a:t>terdapat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beberapa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unsur-unsur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terdapat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dalam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yaitu</a:t>
            </a:r>
            <a:r>
              <a:rPr lang="en-US" dirty="0" smtClean="0">
                <a:latin typeface="Comic Sans MS" pitchFamily="66" charset="0"/>
              </a:rPr>
              <a:t>:</a:t>
            </a:r>
          </a:p>
          <a:p>
            <a:pPr algn="just">
              <a:buNone/>
            </a:pPr>
            <a:endParaRPr lang="en-US" dirty="0" smtClean="0">
              <a:latin typeface="Comic Sans MS" pitchFamily="66" charset="0"/>
            </a:endParaRPr>
          </a:p>
          <a:p>
            <a:pPr lvl="1" algn="just"/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adalah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suatu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kegiatan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(activity).</a:t>
            </a:r>
          </a:p>
          <a:p>
            <a:pPr lvl="1" algn="just"/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punya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aturan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(rules).</a:t>
            </a:r>
          </a:p>
          <a:p>
            <a:pPr lvl="1" algn="just"/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mempunyai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konflik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(conflict).</a:t>
            </a:r>
          </a:p>
          <a:p>
            <a:pPr lvl="1" algn="just"/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memiliki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tujuan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(goals).</a:t>
            </a:r>
          </a:p>
          <a:p>
            <a:pPr lvl="1" algn="just"/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melibatkan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pengambilan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omic Sans MS" pitchFamily="66" charset="0"/>
              </a:rPr>
              <a:t>keputusan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Comic Sans MS" pitchFamily="66" charset="0"/>
              </a:rPr>
              <a:t>(decision-making)</a:t>
            </a:r>
            <a:r>
              <a:rPr lang="en-US" sz="28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 algn="just">
              <a:buNone/>
            </a:pPr>
            <a:endParaRPr lang="en-US" sz="2800" dirty="0" smtClean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429334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066800"/>
          </a:xfrm>
        </p:spPr>
        <p:txBody>
          <a:bodyPr/>
          <a:lstStyle/>
          <a:p>
            <a:r>
              <a:rPr lang="en-US" dirty="0" err="1" smtClean="0"/>
              <a:t>Kesimpulan</a:t>
            </a:r>
            <a:r>
              <a:rPr lang="en-US" dirty="0" err="1" smtClean="0">
                <a:sym typeface="Wingdings" pitchFamily="2" charset="2"/>
              </a:rPr>
              <a:t>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Game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382000" cy="5355336"/>
          </a:xfrm>
        </p:spPr>
        <p:txBody>
          <a:bodyPr>
            <a:noAutofit/>
          </a:bodyPr>
          <a:lstStyle/>
          <a:p>
            <a:pPr lvl="1" algn="just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merupakan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buatan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(artificial)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mereka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aman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(safe),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mereka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berada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luar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kehidupan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biasa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(outside ordinary life)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Ini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kadang-kadang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disebut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seolah-olah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melompat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ke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dalam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"Magic Circle”.</a:t>
            </a:r>
          </a:p>
          <a:p>
            <a:pPr lvl="1" algn="just"/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melibatkan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keuntungan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materi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(no material gain)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pada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bagian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para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 algn="just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Game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sukarela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(voluntary)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Jika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Anda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ditahan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bawah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todongan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senjata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dipaksa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menjadi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sebuah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kegiatan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biasanya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akan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dianggap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sebagai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sebagian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orang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akan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mengatakan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bahwa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hal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itu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lagi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menjadi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untuk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Anda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</a:p>
          <a:p>
            <a:pPr lvl="1" algn="just"/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memiliki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hasil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pasti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(uncertain outcome)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 algn="just">
              <a:buNone/>
            </a:pPr>
            <a:endParaRPr lang="en-US" sz="2400" dirty="0" smtClean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9128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066800"/>
          </a:xfrm>
        </p:spPr>
        <p:txBody>
          <a:bodyPr/>
          <a:lstStyle/>
          <a:p>
            <a:r>
              <a:rPr lang="en-US" dirty="0" err="1" smtClean="0"/>
              <a:t>Kesimpulan</a:t>
            </a:r>
            <a:r>
              <a:rPr lang="en-US" dirty="0" err="1" smtClean="0">
                <a:sym typeface="Wingdings" pitchFamily="2" charset="2"/>
              </a:rPr>
              <a:t>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Game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Autofit/>
          </a:bodyPr>
          <a:lstStyle/>
          <a:p>
            <a:pPr lvl="1" algn="just"/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adalah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representasi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(representation)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atau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simulasi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(simulation)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dari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sesuatu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nyata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tetapi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game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sendiri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membuat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menjadi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percaya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(make believe)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 algn="just"/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efisien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(inefficient)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Memaksakan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sebuah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peraturan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rintangan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yang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mencegah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pemain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mencapai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tujuan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mereka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melalui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cara-cara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yang paling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efisien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 algn="just"/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mempunyai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sistem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(systems)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Biasanya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ini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adalah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sebuah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sistem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tertutup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(closed)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, yang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berarti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bahwa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sumber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daya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informasi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tidak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mengalir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antara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dunia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luar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  <a:p>
            <a:pPr lvl="1" algn="just"/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Permainan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adalah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suatu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bentuk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Comic Sans MS" pitchFamily="66" charset="0"/>
              </a:rPr>
              <a:t>seni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omic Sans MS" pitchFamily="66" charset="0"/>
              </a:rPr>
              <a:t>(art)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289204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954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Membuat</a:t>
            </a:r>
            <a:r>
              <a:rPr lang="en-US" dirty="0" smtClean="0"/>
              <a:t> Game </a:t>
            </a:r>
            <a:r>
              <a:rPr lang="en-US" dirty="0" err="1" smtClean="0"/>
              <a:t>sederhana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4 </a:t>
            </a:r>
            <a:r>
              <a:rPr lang="en-US" dirty="0" err="1" smtClean="0"/>
              <a:t>tahap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50536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omic Sans MS" pitchFamily="66" charset="0"/>
              </a:rPr>
              <a:t>PERTAMA : </a:t>
            </a:r>
            <a:r>
              <a:rPr lang="en-US" sz="3200" dirty="0" smtClean="0">
                <a:latin typeface="Comic Sans MS" pitchFamily="66" charset="0"/>
              </a:rPr>
              <a:t>Set</a:t>
            </a:r>
          </a:p>
          <a:p>
            <a:pPr>
              <a:buNone/>
            </a:pPr>
            <a:endParaRPr lang="en-US" sz="3200" dirty="0" smtClean="0">
              <a:latin typeface="Comic Sans MS" pitchFamily="66" charset="0"/>
            </a:endParaRPr>
          </a:p>
          <a:p>
            <a:r>
              <a:rPr lang="en-US" sz="3200" b="1" dirty="0" smtClean="0">
                <a:latin typeface="Comic Sans MS" pitchFamily="66" charset="0"/>
              </a:rPr>
              <a:t>KEDUA : </a:t>
            </a:r>
            <a:r>
              <a:rPr lang="en-US" sz="3200" dirty="0" err="1" smtClean="0">
                <a:latin typeface="Comic Sans MS" pitchFamily="66" charset="0"/>
              </a:rPr>
              <a:t>Tema</a:t>
            </a:r>
            <a:r>
              <a:rPr lang="en-US" sz="3200" dirty="0" smtClean="0">
                <a:latin typeface="Comic Sans MS" pitchFamily="66" charset="0"/>
              </a:rPr>
              <a:t>/theme </a:t>
            </a:r>
            <a:r>
              <a:rPr lang="en-US" sz="3200" dirty="0" err="1" smtClean="0">
                <a:latin typeface="Comic Sans MS" pitchFamily="66" charset="0"/>
              </a:rPr>
              <a:t>atau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Tujuan</a:t>
            </a:r>
            <a:r>
              <a:rPr lang="en-US" sz="3200" dirty="0" smtClean="0">
                <a:latin typeface="Comic Sans MS" pitchFamily="66" charset="0"/>
              </a:rPr>
              <a:t>/Objective</a:t>
            </a:r>
          </a:p>
          <a:p>
            <a:pPr>
              <a:buNone/>
            </a:pPr>
            <a:endParaRPr lang="en-US" sz="3200" dirty="0" smtClean="0">
              <a:latin typeface="Comic Sans MS" pitchFamily="66" charset="0"/>
            </a:endParaRPr>
          </a:p>
          <a:p>
            <a:r>
              <a:rPr lang="en-US" sz="3200" b="1" dirty="0" smtClean="0">
                <a:latin typeface="Comic Sans MS" pitchFamily="66" charset="0"/>
              </a:rPr>
              <a:t>KETIGA : </a:t>
            </a:r>
            <a:r>
              <a:rPr lang="en-US" sz="3200" dirty="0" err="1" smtClean="0">
                <a:latin typeface="Comic Sans MS" pitchFamily="66" charset="0"/>
              </a:rPr>
              <a:t>Aturan</a:t>
            </a:r>
            <a:r>
              <a:rPr lang="en-US" sz="3200" dirty="0" smtClean="0">
                <a:latin typeface="Comic Sans MS" pitchFamily="66" charset="0"/>
              </a:rPr>
              <a:t> / Rules</a:t>
            </a:r>
          </a:p>
          <a:p>
            <a:endParaRPr lang="en-US" sz="3200" dirty="0" smtClean="0">
              <a:latin typeface="Comic Sans MS" pitchFamily="66" charset="0"/>
            </a:endParaRPr>
          </a:p>
          <a:p>
            <a:r>
              <a:rPr lang="en-US" sz="3200" b="1" dirty="0" smtClean="0">
                <a:latin typeface="Comic Sans MS" pitchFamily="66" charset="0"/>
              </a:rPr>
              <a:t>KEEMPAT : </a:t>
            </a:r>
            <a:r>
              <a:rPr lang="en-US" sz="3200" dirty="0" err="1" smtClean="0">
                <a:latin typeface="Comic Sans MS" pitchFamily="66" charset="0"/>
              </a:rPr>
              <a:t>Konflik</a:t>
            </a:r>
            <a:r>
              <a:rPr lang="en-US" sz="3200" dirty="0" smtClean="0">
                <a:latin typeface="Comic Sans MS" pitchFamily="66" charset="0"/>
              </a:rPr>
              <a:t> / Conflict</a:t>
            </a:r>
          </a:p>
          <a:p>
            <a:endParaRPr lang="en-US" sz="2400" b="1" dirty="0" smtClean="0"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smtClean="0"/>
              <a:t>© B.Very Christioko, S.Kom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232783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447800"/>
          </a:xfrm>
        </p:spPr>
        <p:txBody>
          <a:bodyPr>
            <a:normAutofit/>
          </a:bodyPr>
          <a:lstStyle/>
          <a:p>
            <a:r>
              <a:rPr lang="en-US" b="1" smtClean="0"/>
              <a:t>1954 - Service and Games Company (SEGA)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4648200" cy="4517136"/>
          </a:xfrm>
        </p:spPr>
        <p:txBody>
          <a:bodyPr/>
          <a:lstStyle/>
          <a:p>
            <a:r>
              <a:rPr lang="en-US" b="1" dirty="0" smtClean="0">
                <a:latin typeface="Comic Sans MS" pitchFamily="66" charset="0"/>
              </a:rPr>
              <a:t>Service and Games Company (SEGA) </a:t>
            </a:r>
            <a:r>
              <a:rPr lang="en-US" dirty="0" err="1" smtClean="0">
                <a:latin typeface="Comic Sans MS" pitchFamily="66" charset="0"/>
              </a:rPr>
              <a:t>dibangun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mulai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mengimport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mesin</a:t>
            </a:r>
            <a:r>
              <a:rPr lang="en-US" dirty="0" smtClean="0">
                <a:latin typeface="Comic Sans MS" pitchFamily="66" charset="0"/>
              </a:rPr>
              <a:t> pinball </a:t>
            </a:r>
            <a:r>
              <a:rPr lang="en-US" dirty="0" err="1" smtClean="0">
                <a:latin typeface="Comic Sans MS" pitchFamily="66" charset="0"/>
              </a:rPr>
              <a:t>ke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jepang</a:t>
            </a:r>
            <a:r>
              <a:rPr lang="en-US" dirty="0" smtClean="0">
                <a:latin typeface="Comic Sans MS" pitchFamily="66" charset="0"/>
              </a:rPr>
              <a:t>.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371600"/>
            <a:ext cx="3352800" cy="446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1958 - Tennis for Two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257800" cy="5050536"/>
          </a:xfrm>
        </p:spPr>
        <p:txBody>
          <a:bodyPr>
            <a:noAutofit/>
          </a:bodyPr>
          <a:lstStyle/>
          <a:p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demonstrasi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pada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hari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kunjungan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di</a:t>
            </a:r>
            <a:r>
              <a:rPr lang="en-US" sz="2400" dirty="0" smtClean="0">
                <a:latin typeface="Comic Sans MS" pitchFamily="66" charset="0"/>
              </a:rPr>
              <a:t>  </a:t>
            </a:r>
            <a:r>
              <a:rPr lang="en-US" sz="2400" b="1" dirty="0" smtClean="0">
                <a:latin typeface="Comic Sans MS" pitchFamily="66" charset="0"/>
              </a:rPr>
              <a:t>Brookhaven National Laboratory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Kepala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bagian</a:t>
            </a:r>
            <a:r>
              <a:rPr lang="en-US" sz="2400" dirty="0" smtClean="0">
                <a:latin typeface="Comic Sans MS" pitchFamily="66" charset="0"/>
              </a:rPr>
              <a:t> Instrumentation </a:t>
            </a:r>
            <a:r>
              <a:rPr lang="en-US" sz="2400" b="1" dirty="0" smtClean="0">
                <a:latin typeface="Comic Sans MS" pitchFamily="66" charset="0"/>
              </a:rPr>
              <a:t>Willy </a:t>
            </a:r>
            <a:r>
              <a:rPr lang="en-US" sz="2400" b="1" dirty="0" err="1" smtClean="0">
                <a:latin typeface="Comic Sans MS" pitchFamily="66" charset="0"/>
              </a:rPr>
              <a:t>Higinbotham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menciptakan</a:t>
            </a:r>
            <a:r>
              <a:rPr lang="en-US" sz="2400" dirty="0" smtClean="0">
                <a:latin typeface="Comic Sans MS" pitchFamily="66" charset="0"/>
              </a:rPr>
              <a:t>  </a:t>
            </a:r>
            <a:r>
              <a:rPr lang="en-US" sz="2400" b="1" dirty="0" smtClean="0">
                <a:latin typeface="Comic Sans MS" pitchFamily="66" charset="0"/>
              </a:rPr>
              <a:t>Tennis for Two</a:t>
            </a:r>
            <a:r>
              <a:rPr lang="en-US" sz="2400" dirty="0" smtClean="0">
                <a:latin typeface="Comic Sans MS" pitchFamily="66" charset="0"/>
              </a:rPr>
              <a:t>, </a:t>
            </a:r>
            <a:r>
              <a:rPr lang="en-US" sz="2400" dirty="0" err="1" smtClean="0">
                <a:latin typeface="Comic Sans MS" pitchFamily="66" charset="0"/>
              </a:rPr>
              <a:t>permainan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dua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pemain</a:t>
            </a:r>
            <a:r>
              <a:rPr lang="en-US" sz="2400" dirty="0" smtClean="0">
                <a:latin typeface="Comic Sans MS" pitchFamily="66" charset="0"/>
              </a:rPr>
              <a:t> yang </a:t>
            </a:r>
            <a:r>
              <a:rPr lang="en-US" sz="2400" dirty="0" err="1" smtClean="0">
                <a:latin typeface="Comic Sans MS" pitchFamily="66" charset="0"/>
              </a:rPr>
              <a:t>terdiri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dari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sebuah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titik</a:t>
            </a:r>
            <a:r>
              <a:rPr lang="en-US" sz="2400" dirty="0" smtClean="0">
                <a:latin typeface="Comic Sans MS" pitchFamily="66" charset="0"/>
              </a:rPr>
              <a:t> (bola) yang </a:t>
            </a:r>
            <a:r>
              <a:rPr lang="en-US" sz="2400" dirty="0" err="1" smtClean="0">
                <a:latin typeface="Comic Sans MS" pitchFamily="66" charset="0"/>
              </a:rPr>
              <a:t>mengetuk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bolak-balik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melintasi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garis</a:t>
            </a:r>
            <a:r>
              <a:rPr lang="en-US" sz="2400" dirty="0" smtClean="0">
                <a:latin typeface="Comic Sans MS" pitchFamily="66" charset="0"/>
              </a:rPr>
              <a:t>. </a:t>
            </a:r>
            <a:r>
              <a:rPr lang="en-US" sz="2400" dirty="0" err="1" smtClean="0">
                <a:latin typeface="Comic Sans MS" pitchFamily="66" charset="0"/>
              </a:rPr>
              <a:t>Setiap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pemain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menggunakan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tombol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tombol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menembak</a:t>
            </a:r>
            <a:r>
              <a:rPr lang="en-US" sz="2400" dirty="0" smtClean="0">
                <a:latin typeface="Comic Sans MS" pitchFamily="66" charset="0"/>
              </a:rPr>
              <a:t> bola </a:t>
            </a:r>
            <a:r>
              <a:rPr lang="en-US" sz="2400" dirty="0" err="1" smtClean="0">
                <a:latin typeface="Comic Sans MS" pitchFamily="66" charset="0"/>
              </a:rPr>
              <a:t>dan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menyesuaikan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sudut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untuk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memukulnya</a:t>
            </a:r>
            <a:r>
              <a:rPr lang="en-US" sz="2400" dirty="0" smtClean="0">
                <a:latin typeface="Comic Sans MS" pitchFamily="66" charset="0"/>
              </a:rPr>
              <a:t>.</a:t>
            </a:r>
            <a:endParaRPr lang="en-US" sz="2400" dirty="0">
              <a:latin typeface="Comic Sans MS" pitchFamily="66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5012" y="12192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91212" y="3733800"/>
            <a:ext cx="30241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mtClean="0"/>
              <a:t>1961-1962 – SpaceWar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5105400" cy="4974336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mic Sans MS" pitchFamily="66" charset="0"/>
              </a:rPr>
              <a:t>Teknisi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MIT, Stephen "Slug" Russell, Martin "Shag" </a:t>
            </a:r>
            <a:r>
              <a:rPr lang="en-US" dirty="0" err="1" smtClean="0">
                <a:latin typeface="Comic Sans MS" pitchFamily="66" charset="0"/>
              </a:rPr>
              <a:t>Graetz</a:t>
            </a:r>
            <a:r>
              <a:rPr lang="en-US" dirty="0" smtClean="0">
                <a:latin typeface="Comic Sans MS" pitchFamily="66" charset="0"/>
              </a:rPr>
              <a:t>, Wayne </a:t>
            </a:r>
            <a:r>
              <a:rPr lang="en-US" dirty="0" err="1" smtClean="0">
                <a:latin typeface="Comic Sans MS" pitchFamily="66" charset="0"/>
              </a:rPr>
              <a:t>Witanen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beberapa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kontributor</a:t>
            </a:r>
            <a:r>
              <a:rPr lang="en-US" dirty="0" smtClean="0">
                <a:latin typeface="Comic Sans MS" pitchFamily="66" charset="0"/>
              </a:rPr>
              <a:t> lain </a:t>
            </a:r>
            <a:r>
              <a:rPr lang="en-US" dirty="0" err="1" smtClean="0">
                <a:latin typeface="Comic Sans MS" pitchFamily="66" charset="0"/>
              </a:rPr>
              <a:t>mengembangkan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Spacewar</a:t>
            </a:r>
            <a:r>
              <a:rPr lang="en-US" dirty="0" smtClean="0">
                <a:latin typeface="Comic Sans MS" pitchFamily="66" charset="0"/>
              </a:rPr>
              <a:t>!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demo </a:t>
            </a:r>
            <a:r>
              <a:rPr lang="en-US" dirty="0" err="1" smtClean="0">
                <a:latin typeface="Comic Sans MS" pitchFamily="66" charset="0"/>
              </a:rPr>
              <a:t>untuk</a:t>
            </a:r>
            <a:r>
              <a:rPr lang="en-US" dirty="0" smtClean="0">
                <a:latin typeface="Comic Sans MS" pitchFamily="66" charset="0"/>
              </a:rPr>
              <a:t>  </a:t>
            </a:r>
            <a:r>
              <a:rPr lang="en-US" dirty="0" err="1" smtClean="0">
                <a:latin typeface="Comic Sans MS" pitchFamily="66" charset="0"/>
              </a:rPr>
              <a:t>komputer</a:t>
            </a:r>
            <a:r>
              <a:rPr lang="en-US" dirty="0" smtClean="0">
                <a:latin typeface="Comic Sans MS" pitchFamily="66" charset="0"/>
              </a:rPr>
              <a:t> PDP yang baru-1 (Programmed Data Processor-1). </a:t>
            </a:r>
            <a:r>
              <a:rPr lang="en-US" dirty="0" err="1" smtClean="0">
                <a:latin typeface="Comic Sans MS" pitchFamily="66" charset="0"/>
              </a:rPr>
              <a:t>Permainan</a:t>
            </a:r>
            <a:r>
              <a:rPr lang="en-US" dirty="0" smtClean="0">
                <a:latin typeface="Comic Sans MS" pitchFamily="66" charset="0"/>
              </a:rPr>
              <a:t> 1 player </a:t>
            </a:r>
            <a:r>
              <a:rPr lang="en-US" dirty="0" err="1" smtClean="0">
                <a:latin typeface="Comic Sans MS" pitchFamily="66" charset="0"/>
              </a:rPr>
              <a:t>terdiri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dari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dua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benda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angkasa</a:t>
            </a:r>
            <a:r>
              <a:rPr lang="en-US" dirty="0" smtClean="0">
                <a:latin typeface="Comic Sans MS" pitchFamily="66" charset="0"/>
              </a:rPr>
              <a:t> yang </a:t>
            </a:r>
            <a:r>
              <a:rPr lang="en-US" dirty="0" err="1" smtClean="0">
                <a:latin typeface="Comic Sans MS" pitchFamily="66" charset="0"/>
              </a:rPr>
              <a:t>dikenal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sebagai</a:t>
            </a:r>
            <a:r>
              <a:rPr lang="en-US" dirty="0" smtClean="0">
                <a:latin typeface="Comic Sans MS" pitchFamily="66" charset="0"/>
              </a:rPr>
              <a:t> "wedge"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"pencil" yang </a:t>
            </a:r>
            <a:r>
              <a:rPr lang="en-US" dirty="0" err="1" smtClean="0">
                <a:latin typeface="Comic Sans MS" pitchFamily="66" charset="0"/>
              </a:rPr>
              <a:t>terbang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dan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saling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menembakkan</a:t>
            </a:r>
            <a:r>
              <a:rPr lang="en-US" dirty="0" smtClean="0">
                <a:latin typeface="Comic Sans MS" pitchFamily="66" charset="0"/>
              </a:rPr>
              <a:t> torpedo </a:t>
            </a:r>
            <a:r>
              <a:rPr lang="en-US" dirty="0" err="1" smtClean="0">
                <a:latin typeface="Comic Sans MS" pitchFamily="66" charset="0"/>
              </a:rPr>
              <a:t>pada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satu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sama</a:t>
            </a:r>
            <a:r>
              <a:rPr lang="en-US" dirty="0" smtClean="0">
                <a:latin typeface="Comic Sans MS" pitchFamily="66" charset="0"/>
              </a:rPr>
              <a:t> lain. </a:t>
            </a:r>
            <a:endParaRPr lang="en-US" dirty="0">
              <a:latin typeface="Comic Sans MS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4343400"/>
            <a:ext cx="2962031" cy="2310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1524000"/>
            <a:ext cx="307299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0" y="6550223"/>
            <a:ext cx="279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© </a:t>
            </a:r>
            <a:r>
              <a:rPr lang="en-US" sz="1400" b="1" i="1" dirty="0" err="1" smtClean="0"/>
              <a:t>B.Very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Christioko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S.Kom</a:t>
            </a:r>
            <a:endParaRPr lang="en-US" sz="1400" b="1" i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1266</TotalTime>
  <Words>3045</Words>
  <Application>Microsoft Office PowerPoint</Application>
  <PresentationFormat>On-screen Show (4:3)</PresentationFormat>
  <Paragraphs>389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Urban</vt:lpstr>
      <vt:lpstr>Sejarah Game</vt:lpstr>
      <vt:lpstr>1889 - The Pre-History</vt:lpstr>
      <vt:lpstr>1917 Magnavox</vt:lpstr>
      <vt:lpstr>1936 - Seeburg Ray-O-Lite</vt:lpstr>
      <vt:lpstr>1947 - The Age of Discovery</vt:lpstr>
      <vt:lpstr>1952 – OXO Game</vt:lpstr>
      <vt:lpstr>1954 - Service and Games Company (SEGA) </vt:lpstr>
      <vt:lpstr>1958 - Tennis for Two</vt:lpstr>
      <vt:lpstr>1961-1962 – SpaceWar</vt:lpstr>
      <vt:lpstr>1966-1967 - The Brown Box</vt:lpstr>
      <vt:lpstr>1969 – Online Game</vt:lpstr>
      <vt:lpstr>1971 - The Golden Age</vt:lpstr>
      <vt:lpstr>1972 - The First Generation Console - The Magnavox Odyssey</vt:lpstr>
      <vt:lpstr>1972 - Atari and Pong</vt:lpstr>
      <vt:lpstr>1973</vt:lpstr>
      <vt:lpstr>1974</vt:lpstr>
      <vt:lpstr>1975</vt:lpstr>
      <vt:lpstr>1976 - The Second Generation</vt:lpstr>
      <vt:lpstr>1977 - Video Game Consoles</vt:lpstr>
      <vt:lpstr>1977 - Computer Gaming</vt:lpstr>
      <vt:lpstr>1978 - Arcades and Consoles</vt:lpstr>
      <vt:lpstr>1978 - Computer Gaming</vt:lpstr>
      <vt:lpstr>1979 - Arcades, Consoles and Computers</vt:lpstr>
      <vt:lpstr>1979 - The First Handhelds</vt:lpstr>
      <vt:lpstr>1980 - The Arcade Games</vt:lpstr>
      <vt:lpstr>1980 - Consoles, Computers and Handhelds</vt:lpstr>
      <vt:lpstr>1981 - First Gaming Mag</vt:lpstr>
      <vt:lpstr>1982 - Arcade Games</vt:lpstr>
      <vt:lpstr>1982 - Console and Computer Gaming</vt:lpstr>
      <vt:lpstr>1983 - Arcade Games</vt:lpstr>
      <vt:lpstr>1983 - The Crash of the Video Game Industry</vt:lpstr>
      <vt:lpstr>1984 – Arcade Games &amp; Computer</vt:lpstr>
      <vt:lpstr>1985 - Arcade and Computer Gaming</vt:lpstr>
      <vt:lpstr>1985 - The Rebirth and Third Generation</vt:lpstr>
      <vt:lpstr>1986 - Atari's Return and SEGA's Launch</vt:lpstr>
      <vt:lpstr>1989 - The Fourth Generation</vt:lpstr>
      <vt:lpstr>1989 - The Handheld Revolution</vt:lpstr>
      <vt:lpstr>1990 - Console and Computer Gaming</vt:lpstr>
      <vt:lpstr>1990 - The Handheld Revolution Continues</vt:lpstr>
      <vt:lpstr>1991 - Arcade and Console Gaming</vt:lpstr>
      <vt:lpstr>1991 - Online Gaming</vt:lpstr>
      <vt:lpstr>1992 - Prelude to the CD-ROM Age</vt:lpstr>
      <vt:lpstr>1993 - The Fifth Generation</vt:lpstr>
      <vt:lpstr>1994 - Sony Enters the Game</vt:lpstr>
      <vt:lpstr>1995 - Console and Computer Gaming</vt:lpstr>
      <vt:lpstr>1995 - The Virtual Boy</vt:lpstr>
      <vt:lpstr>1996 - Console and Computer Gaming</vt:lpstr>
      <vt:lpstr>1996 - Handheld and Novelty Gaming</vt:lpstr>
      <vt:lpstr>1998 - The Sixth Generation of Consoles Harnessing the Power of Computers </vt:lpstr>
      <vt:lpstr>1998 - The Second Generation of Handhelds</vt:lpstr>
      <vt:lpstr>1999 - Dreamcast Fails and EverQuest Launches </vt:lpstr>
      <vt:lpstr>2001 - The Third Generation of Handhelds</vt:lpstr>
      <vt:lpstr>2005 - The Next-Gen Consoles Begin</vt:lpstr>
      <vt:lpstr>2006 - Next Gen Consoles Continue</vt:lpstr>
      <vt:lpstr>Referensi :</vt:lpstr>
      <vt:lpstr>Pengertian Game?</vt:lpstr>
      <vt:lpstr>Apa itu Game ?</vt:lpstr>
      <vt:lpstr>Apa itu Game ? - IGDA</vt:lpstr>
      <vt:lpstr>Apa itu Game ? - Clark C. Abt</vt:lpstr>
      <vt:lpstr>Apa itu Game ? - Roger Callois</vt:lpstr>
      <vt:lpstr>Apa itu Game ? - Bernard Suits</vt:lpstr>
      <vt:lpstr>Apa itu Game ? –  Chris Crawford</vt:lpstr>
      <vt:lpstr>Apa itu Game ?- Greg Costikyan</vt:lpstr>
      <vt:lpstr>Apa itu Game ?  Katie salen dan Eric Zimmerman</vt:lpstr>
      <vt:lpstr>KesimpulanApa itu Game ?</vt:lpstr>
      <vt:lpstr>KesimpulanApa itu Game ?</vt:lpstr>
      <vt:lpstr>KesimpulanApa itu Game ?</vt:lpstr>
      <vt:lpstr>Membuat Game sederhana dalam 4 tahap 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Sejarah Game</dc:title>
  <dc:creator>VERY</dc:creator>
  <cp:lastModifiedBy>lenovo</cp:lastModifiedBy>
  <cp:revision>530</cp:revision>
  <dcterms:created xsi:type="dcterms:W3CDTF">2006-08-16T00:00:00Z</dcterms:created>
  <dcterms:modified xsi:type="dcterms:W3CDTF">2014-09-22T05:12:20Z</dcterms:modified>
</cp:coreProperties>
</file>